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sldIdLst>
    <p:sldId id="256" r:id="rId3"/>
    <p:sldId id="260" r:id="rId4"/>
    <p:sldId id="258" r:id="rId5"/>
    <p:sldId id="264" r:id="rId6"/>
    <p:sldId id="259" r:id="rId7"/>
    <p:sldId id="261" r:id="rId8"/>
    <p:sldId id="262" r:id="rId9"/>
    <p:sldId id="263"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12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3E39B-7619-46FD-99B5-2E03A9A38AE3}" type="datetimeFigureOut">
              <a:rPr lang="en-US" smtClean="0"/>
              <a:t>4/22/2021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D6AE6F-6A76-4133-B4E3-4EF77DE3B51A}" type="slidenum">
              <a:rPr lang="en-US" smtClean="0"/>
              <a:t>‹#›</a:t>
            </a:fld>
            <a:endParaRPr lang="en-US"/>
          </a:p>
        </p:txBody>
      </p:sp>
    </p:spTree>
    <p:extLst>
      <p:ext uri="{BB962C8B-B14F-4D97-AF65-F5344CB8AC3E}">
        <p14:creationId xmlns:p14="http://schemas.microsoft.com/office/powerpoint/2010/main" val="244522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The </a:t>
            </a:r>
            <a:r>
              <a:rPr lang="en-US" b="1" dirty="0"/>
              <a:t>Consortium for Citizens with Disabilities </a:t>
            </a:r>
            <a:r>
              <a:rPr lang="en-US" dirty="0"/>
              <a:t>wrote to OCR, encouraging OCR to issue guidance on the allocation and accessibility of COVID vaccines to people with disabilities.  </a:t>
            </a:r>
          </a:p>
          <a:p>
            <a:endParaRPr lang="en-US" dirty="0"/>
          </a:p>
          <a:p>
            <a:r>
              <a:rPr lang="en-US" dirty="0"/>
              <a:t>OCR coordinated with the </a:t>
            </a:r>
            <a:r>
              <a:rPr lang="en-US" b="1" dirty="0"/>
              <a:t>Administration for Community Living </a:t>
            </a:r>
            <a:r>
              <a:rPr lang="en-US" dirty="0"/>
              <a:t>and the </a:t>
            </a:r>
            <a:r>
              <a:rPr lang="en-US" b="1" dirty="0"/>
              <a:t>Office of the Assistant Secretary for Planning and Evaluation</a:t>
            </a:r>
            <a:r>
              <a:rPr lang="en-US" dirty="0"/>
              <a:t> at the Department of Health and Human Services in publishing several new resources on </a:t>
            </a:r>
            <a:r>
              <a:rPr lang="en-US" b="1" dirty="0"/>
              <a:t>April 13 </a:t>
            </a:r>
            <a:r>
              <a:rPr lang="en-US" dirty="0"/>
              <a:t>to help </a:t>
            </a:r>
            <a:r>
              <a:rPr lang="en-US" b="1" dirty="0"/>
              <a:t>states, vaccination providers, and others leading COVID-19 response activities </a:t>
            </a:r>
            <a:r>
              <a:rPr lang="en-US" dirty="0"/>
              <a:t>to improve and expand access to vaccines for people with disabilities and older adults. </a:t>
            </a:r>
          </a:p>
          <a:p>
            <a:endParaRPr lang="en-US" dirty="0"/>
          </a:p>
          <a:p>
            <a:r>
              <a:rPr lang="en-US" dirty="0"/>
              <a:t>Together, these resources clarify </a:t>
            </a:r>
            <a:r>
              <a:rPr lang="en-US" b="1" dirty="0"/>
              <a:t>legal requirements</a:t>
            </a:r>
            <a:r>
              <a:rPr lang="en-US" dirty="0"/>
              <a:t>, illustrate some of the </a:t>
            </a:r>
            <a:r>
              <a:rPr lang="en-US" b="1" dirty="0"/>
              <a:t>barriers </a:t>
            </a:r>
            <a:r>
              <a:rPr lang="en-US" dirty="0"/>
              <a:t>to vaccine access faced by people with disabilities and older people, and provide </a:t>
            </a:r>
            <a:r>
              <a:rPr lang="en-US" b="1" dirty="0"/>
              <a:t>strategies</a:t>
            </a:r>
            <a:r>
              <a:rPr lang="en-US" dirty="0"/>
              <a:t> to ensure accessibility.</a:t>
            </a:r>
          </a:p>
          <a:p>
            <a:endParaRPr lang="en-US" dirty="0"/>
          </a:p>
          <a:p>
            <a:pPr lvl="0"/>
            <a:r>
              <a:rPr lang="en-US" dirty="0"/>
              <a:t>OCR’s new </a:t>
            </a:r>
            <a:r>
              <a:rPr lang="en-US" b="1" dirty="0"/>
              <a:t>Legal Guidance </a:t>
            </a:r>
            <a:r>
              <a:rPr lang="en-US" dirty="0"/>
              <a:t>outlines </a:t>
            </a:r>
            <a:r>
              <a:rPr lang="en-US" b="1" dirty="0"/>
              <a:t>legal standards </a:t>
            </a:r>
            <a:r>
              <a:rPr lang="en-US" dirty="0"/>
              <a:t>under the federal civil rights laws prohibiting disability discrimination and provides </a:t>
            </a:r>
            <a:r>
              <a:rPr lang="en-US" b="1" dirty="0"/>
              <a:t>concrete examples </a:t>
            </a:r>
            <a:r>
              <a:rPr lang="en-US" dirty="0"/>
              <a:t>of the application of the legal standards in the context of COVID-19 vaccine programs. </a:t>
            </a:r>
          </a:p>
          <a:p>
            <a:r>
              <a:rPr lang="en-US" dirty="0"/>
              <a:t> </a:t>
            </a:r>
          </a:p>
          <a:p>
            <a:pPr lvl="0"/>
            <a:r>
              <a:rPr lang="en-US" dirty="0"/>
              <a:t>OCR also issued a </a:t>
            </a:r>
            <a:r>
              <a:rPr lang="en-US" b="1" dirty="0"/>
              <a:t>Fact Sheet </a:t>
            </a:r>
            <a:r>
              <a:rPr lang="en-US" dirty="0"/>
              <a:t>setting out </a:t>
            </a:r>
            <a:r>
              <a:rPr lang="en-US" b="1" dirty="0"/>
              <a:t>specific steps </a:t>
            </a:r>
            <a:r>
              <a:rPr lang="en-US" dirty="0"/>
              <a:t>that those involved in the planning and distribution of vaccines to combat the COVID-19 pandemic may wish to consider to </a:t>
            </a:r>
            <a:r>
              <a:rPr lang="en-US" b="1" dirty="0"/>
              <a:t>promote compliance</a:t>
            </a:r>
            <a:r>
              <a:rPr lang="en-US" dirty="0"/>
              <a:t> with disability rights laws and </a:t>
            </a:r>
            <a:r>
              <a:rPr lang="en-US" b="1" dirty="0"/>
              <a:t>provide access </a:t>
            </a:r>
            <a:r>
              <a:rPr lang="en-US" dirty="0"/>
              <a:t>to vaccination programs for people with disabilities. </a:t>
            </a:r>
          </a:p>
          <a:p>
            <a:pPr lvl="0"/>
            <a:endParaRPr lang="en-US" dirty="0"/>
          </a:p>
          <a:p>
            <a:r>
              <a:rPr lang="en-US" dirty="0"/>
              <a:t>As OCR has made clear, </a:t>
            </a:r>
            <a:r>
              <a:rPr lang="en-US" b="1" dirty="0"/>
              <a:t>civil rights laws remain in effect during emergencies</a:t>
            </a:r>
            <a:r>
              <a:rPr lang="en-US" dirty="0"/>
              <a:t>.  Among other things, these laws require providers to make vaccinations fully accessible at every step in the process – from </a:t>
            </a:r>
            <a:r>
              <a:rPr lang="en-US" b="1" dirty="0"/>
              <a:t>public education to registration for appointments and vaccine administration.</a:t>
            </a:r>
          </a:p>
          <a:p>
            <a:endParaRPr lang="en-US" b="1" dirty="0"/>
          </a:p>
          <a:p>
            <a:endParaRPr lang="en-US" dirty="0"/>
          </a:p>
          <a:p>
            <a:endParaRPr lang="en-US" dirty="0"/>
          </a:p>
          <a:p>
            <a:endParaRPr lang="en-US"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8/28/2019 HCBS Conference</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7757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The </a:t>
            </a:r>
            <a:r>
              <a:rPr lang="en-US" b="1" dirty="0"/>
              <a:t>Consortium for Citizens with Disabilities </a:t>
            </a:r>
            <a:r>
              <a:rPr lang="en-US" dirty="0"/>
              <a:t>wrote to OCR, encouraging OCR to issue guidance on the allocation and accessibility of COVID vaccines to people with disabilities.  </a:t>
            </a:r>
          </a:p>
          <a:p>
            <a:endParaRPr lang="en-US" dirty="0"/>
          </a:p>
          <a:p>
            <a:r>
              <a:rPr lang="en-US" dirty="0"/>
              <a:t>OCR coordinated with the </a:t>
            </a:r>
            <a:r>
              <a:rPr lang="en-US" b="1" dirty="0"/>
              <a:t>Administration for Community Living </a:t>
            </a:r>
            <a:r>
              <a:rPr lang="en-US" dirty="0"/>
              <a:t>and the </a:t>
            </a:r>
            <a:r>
              <a:rPr lang="en-US" b="1" dirty="0"/>
              <a:t>Office of the Assistant Secretary for Planning and Evaluation</a:t>
            </a:r>
            <a:r>
              <a:rPr lang="en-US" dirty="0"/>
              <a:t> at the Department of Health and Human Services in publishing several new resources on </a:t>
            </a:r>
            <a:r>
              <a:rPr lang="en-US" b="1" dirty="0"/>
              <a:t>April 13 </a:t>
            </a:r>
            <a:r>
              <a:rPr lang="en-US" dirty="0"/>
              <a:t>to help </a:t>
            </a:r>
            <a:r>
              <a:rPr lang="en-US" b="1" dirty="0"/>
              <a:t>states, vaccination providers, and others leading COVID-19 response activities </a:t>
            </a:r>
            <a:r>
              <a:rPr lang="en-US" dirty="0"/>
              <a:t>to improve and expand access to vaccines for people with disabilities and older adults. </a:t>
            </a:r>
          </a:p>
          <a:p>
            <a:endParaRPr lang="en-US" dirty="0"/>
          </a:p>
          <a:p>
            <a:r>
              <a:rPr lang="en-US" dirty="0"/>
              <a:t>Together, these resources clarify </a:t>
            </a:r>
            <a:r>
              <a:rPr lang="en-US" b="1" dirty="0"/>
              <a:t>legal requirements</a:t>
            </a:r>
            <a:r>
              <a:rPr lang="en-US" dirty="0"/>
              <a:t>, illustrate some of the </a:t>
            </a:r>
            <a:r>
              <a:rPr lang="en-US" b="1" dirty="0"/>
              <a:t>barriers </a:t>
            </a:r>
            <a:r>
              <a:rPr lang="en-US" dirty="0"/>
              <a:t>to vaccine access faced by people with disabilities and older people, and provide </a:t>
            </a:r>
            <a:r>
              <a:rPr lang="en-US" b="1" dirty="0"/>
              <a:t>strategies</a:t>
            </a:r>
            <a:r>
              <a:rPr lang="en-US" dirty="0"/>
              <a:t> to ensure accessibility.</a:t>
            </a:r>
          </a:p>
          <a:p>
            <a:endParaRPr lang="en-US" dirty="0"/>
          </a:p>
          <a:p>
            <a:pPr lvl="0"/>
            <a:r>
              <a:rPr lang="en-US" dirty="0"/>
              <a:t>OCR’s new </a:t>
            </a:r>
            <a:r>
              <a:rPr lang="en-US" b="1" dirty="0"/>
              <a:t>Legal Guidance </a:t>
            </a:r>
            <a:r>
              <a:rPr lang="en-US" dirty="0"/>
              <a:t>outlines </a:t>
            </a:r>
            <a:r>
              <a:rPr lang="en-US" b="1" dirty="0"/>
              <a:t>legal standards </a:t>
            </a:r>
            <a:r>
              <a:rPr lang="en-US" dirty="0"/>
              <a:t>under the federal civil rights laws prohibiting disability discrimination and provides </a:t>
            </a:r>
            <a:r>
              <a:rPr lang="en-US" b="1" dirty="0"/>
              <a:t>concrete examples </a:t>
            </a:r>
            <a:r>
              <a:rPr lang="en-US" dirty="0"/>
              <a:t>of the application of the legal standards in the context of COVID-19 vaccine programs. </a:t>
            </a:r>
          </a:p>
          <a:p>
            <a:r>
              <a:rPr lang="en-US" dirty="0"/>
              <a:t> </a:t>
            </a:r>
          </a:p>
          <a:p>
            <a:pPr lvl="0"/>
            <a:r>
              <a:rPr lang="en-US" dirty="0"/>
              <a:t>OCR also issued a </a:t>
            </a:r>
            <a:r>
              <a:rPr lang="en-US" b="1" dirty="0"/>
              <a:t>Fact Sheet </a:t>
            </a:r>
            <a:r>
              <a:rPr lang="en-US" dirty="0"/>
              <a:t>setting out </a:t>
            </a:r>
            <a:r>
              <a:rPr lang="en-US" b="1" dirty="0"/>
              <a:t>specific steps </a:t>
            </a:r>
            <a:r>
              <a:rPr lang="en-US" dirty="0"/>
              <a:t>that those involved in the planning and distribution of vaccines to combat the COVID-19 pandemic may wish to consider to </a:t>
            </a:r>
            <a:r>
              <a:rPr lang="en-US" b="1" dirty="0"/>
              <a:t>promote compliance</a:t>
            </a:r>
            <a:r>
              <a:rPr lang="en-US" dirty="0"/>
              <a:t> with disability rights laws and </a:t>
            </a:r>
            <a:r>
              <a:rPr lang="en-US" b="1" dirty="0"/>
              <a:t>provide access </a:t>
            </a:r>
            <a:r>
              <a:rPr lang="en-US" dirty="0"/>
              <a:t>to vaccination programs for people with disabilities. </a:t>
            </a:r>
          </a:p>
          <a:p>
            <a:pPr lvl="0"/>
            <a:endParaRPr lang="en-US" dirty="0"/>
          </a:p>
          <a:p>
            <a:r>
              <a:rPr lang="en-US" dirty="0"/>
              <a:t>As OCR has made clear, </a:t>
            </a:r>
            <a:r>
              <a:rPr lang="en-US" b="1" dirty="0"/>
              <a:t>civil rights laws remain in effect during emergencies</a:t>
            </a:r>
            <a:r>
              <a:rPr lang="en-US" dirty="0"/>
              <a:t>.  Among other things, these laws require providers to make vaccinations fully accessible at every step in the process – from </a:t>
            </a:r>
            <a:r>
              <a:rPr lang="en-US" b="1" dirty="0"/>
              <a:t>public education to registration for appointments and vaccine administration.</a:t>
            </a:r>
          </a:p>
          <a:p>
            <a:endParaRPr lang="en-US" b="1" dirty="0"/>
          </a:p>
          <a:p>
            <a:endParaRPr lang="en-US" dirty="0"/>
          </a:p>
          <a:p>
            <a:endParaRPr lang="en-US" dirty="0"/>
          </a:p>
          <a:p>
            <a:endParaRPr lang="en-US"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8/28/2019 HCBS Conference</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1344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a:p>
            <a:r>
              <a:rPr lang="en-US" dirty="0"/>
              <a:t> OCR has made clear that during emergencies, civil rights laws, including Section 504 of the Rehabilitation Act and Section 1557 of the Affordable Care Act, remain in effect. </a:t>
            </a:r>
          </a:p>
          <a:p>
            <a:endParaRPr lang="en-US" dirty="0"/>
          </a:p>
          <a:p>
            <a:r>
              <a:rPr lang="en-US" dirty="0"/>
              <a:t>No qualified individual with a disability, may, based on disability, be excluded from participation in or be denied the benefits of services, programs, or activities of a covered entity, or otherwise be subjected to discrimination by a covered entity. </a:t>
            </a:r>
          </a:p>
          <a:p>
            <a:endParaRPr lang="en-US" dirty="0"/>
          </a:p>
          <a:p>
            <a:r>
              <a:rPr lang="en-US" dirty="0"/>
              <a:t> A covered entity may not use eligibility criteria that screen out or tend to screen out an individual with a disability or a group of individuals with disabilities, unless the criteria are necessary for the provision of the service, program, or activity being offered. </a:t>
            </a:r>
          </a:p>
          <a:p>
            <a:endParaRPr lang="en-US" baseline="0" dirty="0"/>
          </a:p>
          <a:p>
            <a:r>
              <a:rPr lang="en-US" dirty="0"/>
              <a:t> A covered entity may not use criteria or methods of administration that have the effect of subjecting individuals with disabilities to discrimination on the basis of disability.</a:t>
            </a:r>
          </a:p>
          <a:p>
            <a:endParaRPr lang="en-US" dirty="0"/>
          </a:p>
          <a:p>
            <a:r>
              <a:rPr lang="en-US" dirty="0"/>
              <a:t> A covered entity must make reasonable modifications in policies, practices, or procedures, when necessary to avoid discrimination on the basis of disability, unless doing so would fundamentally alter the nature of the service, program, or activity. </a:t>
            </a:r>
          </a:p>
          <a:p>
            <a:endParaRPr lang="en-US" baseline="0" dirty="0"/>
          </a:p>
          <a:p>
            <a:r>
              <a:rPr lang="en-US" dirty="0"/>
              <a:t>A covered entity must take appropriate steps to ensure effective communications and provide appropriate auxiliary aids and services, such as qualified interpreters and materials in alternate formats, where necessary to afford a qualified individual with a disability an equal opportunity to participate.</a:t>
            </a:r>
          </a:p>
          <a:p>
            <a:endParaRPr lang="en-US" baseline="0" dirty="0"/>
          </a:p>
          <a:p>
            <a:r>
              <a:rPr lang="en-US" dirty="0"/>
              <a:t>No individual with a disability may, because a covered entity’s facilities are inaccessible, be excluded from participation in or be denied the benefits of services, programs, or activities. </a:t>
            </a:r>
            <a:endParaRPr lang="en-US" baseline="0" dirty="0"/>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476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8/28/2019 HCBS Conference</a:t>
            </a:r>
            <a:endParaRPr lang="en-US" dirty="0"/>
          </a:p>
        </p:txBody>
      </p:sp>
      <p:sp>
        <p:nvSpPr>
          <p:cNvPr id="5" name="Slide Number Placeholder 4"/>
          <p:cNvSpPr>
            <a:spLocks noGrp="1"/>
          </p:cNvSpPr>
          <p:nvPr>
            <p:ph type="sldNum" sz="quarter" idx="11"/>
          </p:nvPr>
        </p:nvSpPr>
        <p:spPr/>
        <p:txBody>
          <a:bodyPr/>
          <a:lstStyle/>
          <a:p>
            <a:fld id="{2F578678-88A4-4BE9-BB45-C5BDA72D90F8}" type="slidenum">
              <a:rPr lang="en-US" smtClean="0"/>
              <a:pPr/>
              <a:t>9</a:t>
            </a:fld>
            <a:endParaRPr lang="en-US" dirty="0"/>
          </a:p>
        </p:txBody>
      </p:sp>
    </p:spTree>
    <p:extLst>
      <p:ext uri="{BB962C8B-B14F-4D97-AF65-F5344CB8AC3E}">
        <p14:creationId xmlns:p14="http://schemas.microsoft.com/office/powerpoint/2010/main" val="3135355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247159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177928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1071762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5D83801-6051-4514-81C1-277C7FCF6D53}"/>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solidFill>
                  <a:schemeClr val="tx1"/>
                </a:solidFill>
                <a:latin typeface="Franklin Gothic Heavy" panose="020B0903020102020204" pitchFamily="34" charset="0"/>
              </a:rPr>
              <a:t>‹#›</a:t>
            </a:fld>
            <a:endParaRPr lang="en-US" dirty="0">
              <a:solidFill>
                <a:schemeClr val="tx1"/>
              </a:solidFill>
              <a:latin typeface="Franklin Gothic Heavy" panose="020B0903020102020204" pitchFamily="34" charset="0"/>
            </a:endParaRPr>
          </a:p>
        </p:txBody>
      </p:sp>
      <p:sp>
        <p:nvSpPr>
          <p:cNvPr id="10" name="Title 1">
            <a:extLst>
              <a:ext uri="{FF2B5EF4-FFF2-40B4-BE49-F238E27FC236}">
                <a16:creationId xmlns:a16="http://schemas.microsoft.com/office/drawing/2014/main" id="{CB9678EC-1F38-4BBB-AC49-63EEF8868610}"/>
              </a:ext>
            </a:extLst>
          </p:cNvPr>
          <p:cNvSpPr>
            <a:spLocks noGrp="1"/>
          </p:cNvSpPr>
          <p:nvPr>
            <p:ph type="title" hasCustomPrompt="1"/>
          </p:nvPr>
        </p:nvSpPr>
        <p:spPr>
          <a:xfrm>
            <a:off x="4517190" y="776135"/>
            <a:ext cx="7281903"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dirty="0"/>
              <a:t>Insert Title Here</a:t>
            </a:r>
          </a:p>
        </p:txBody>
      </p:sp>
      <p:pic>
        <p:nvPicPr>
          <p:cNvPr id="7" name="Google Shape;168;p47" descr="hhs_hq-9ba13e72dbfd55539dcc61a75367c69e62fe14d0.jpg">
            <a:extLst>
              <a:ext uri="{FF2B5EF4-FFF2-40B4-BE49-F238E27FC236}">
                <a16:creationId xmlns:a16="http://schemas.microsoft.com/office/drawing/2014/main" id="{042E6A45-EF3E-4D2C-8857-A48917E8F4AB}"/>
              </a:ext>
            </a:extLst>
          </p:cNvPr>
          <p:cNvPicPr preferRelativeResize="0">
            <a:picLocks/>
          </p:cNvPicPr>
          <p:nvPr/>
        </p:nvPicPr>
        <p:blipFill rotWithShape="1">
          <a:blip r:embed="rId2">
            <a:alphaModFix/>
          </a:blip>
          <a:srcRect l="35155" t="17313" r="29706"/>
          <a:stretch/>
        </p:blipFill>
        <p:spPr>
          <a:xfrm>
            <a:off x="0" y="0"/>
            <a:ext cx="3890962" cy="6858000"/>
          </a:xfrm>
          <a:prstGeom prst="rect">
            <a:avLst/>
          </a:prstGeom>
          <a:solidFill>
            <a:srgbClr val="F8FBFC"/>
          </a:solidFill>
          <a:ln>
            <a:noFill/>
          </a:ln>
        </p:spPr>
      </p:pic>
      <p:sp>
        <p:nvSpPr>
          <p:cNvPr id="13" name="Google Shape;169;p47">
            <a:extLst>
              <a:ext uri="{FF2B5EF4-FFF2-40B4-BE49-F238E27FC236}">
                <a16:creationId xmlns:a16="http://schemas.microsoft.com/office/drawing/2014/main" id="{86AC0F2D-B2F4-420B-ADC4-C63698F775F0}"/>
              </a:ext>
            </a:extLst>
          </p:cNvPr>
          <p:cNvSpPr/>
          <p:nvPr/>
        </p:nvSpPr>
        <p:spPr>
          <a:xfrm>
            <a:off x="0" y="0"/>
            <a:ext cx="3894979" cy="6858000"/>
          </a:xfrm>
          <a:prstGeom prst="rect">
            <a:avLst/>
          </a:prstGeom>
          <a:solidFill>
            <a:srgbClr val="000099">
              <a:alpha val="44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Palatino"/>
              <a:ea typeface="Palatino"/>
              <a:cs typeface="Palatino"/>
              <a:sym typeface="Palatino"/>
            </a:endParaRPr>
          </a:p>
        </p:txBody>
      </p:sp>
      <p:pic>
        <p:nvPicPr>
          <p:cNvPr id="14" name="Picture 13">
            <a:extLst>
              <a:ext uri="{FF2B5EF4-FFF2-40B4-BE49-F238E27FC236}">
                <a16:creationId xmlns:a16="http://schemas.microsoft.com/office/drawing/2014/main" id="{36884066-6FB5-417E-8EF9-BCC06E8764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491" y="5929313"/>
            <a:ext cx="3667875" cy="865187"/>
          </a:xfrm>
          <a:prstGeom prst="rect">
            <a:avLst/>
          </a:prstGeom>
        </p:spPr>
      </p:pic>
    </p:spTree>
    <p:extLst>
      <p:ext uri="{BB962C8B-B14F-4D97-AF65-F5344CB8AC3E}">
        <p14:creationId xmlns:p14="http://schemas.microsoft.com/office/powerpoint/2010/main" val="293129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Google Shape;168;p47" descr="hhs_hq-9ba13e72dbfd55539dcc61a75367c69e62fe14d0.jpg">
            <a:extLst>
              <a:ext uri="{FF2B5EF4-FFF2-40B4-BE49-F238E27FC236}">
                <a16:creationId xmlns:a16="http://schemas.microsoft.com/office/drawing/2014/main" id="{B6091654-EF90-4A65-B6C3-FCA13B2A5F59}"/>
              </a:ext>
            </a:extLst>
          </p:cNvPr>
          <p:cNvPicPr preferRelativeResize="0">
            <a:picLocks/>
          </p:cNvPicPr>
          <p:nvPr/>
        </p:nvPicPr>
        <p:blipFill rotWithShape="1">
          <a:blip r:embed="rId2">
            <a:alphaModFix/>
          </a:blip>
          <a:srcRect l="35155" t="17313" r="29706"/>
          <a:stretch/>
        </p:blipFill>
        <p:spPr>
          <a:xfrm>
            <a:off x="8301038" y="0"/>
            <a:ext cx="3890962" cy="6858000"/>
          </a:xfrm>
          <a:prstGeom prst="rect">
            <a:avLst/>
          </a:prstGeom>
          <a:solidFill>
            <a:srgbClr val="F8FBFC"/>
          </a:solidFill>
          <a:ln>
            <a:noFill/>
          </a:ln>
        </p:spPr>
      </p:pic>
      <p:sp>
        <p:nvSpPr>
          <p:cNvPr id="12" name="Google Shape;169;p47">
            <a:extLst>
              <a:ext uri="{FF2B5EF4-FFF2-40B4-BE49-F238E27FC236}">
                <a16:creationId xmlns:a16="http://schemas.microsoft.com/office/drawing/2014/main" id="{D673A796-42E9-4A66-89FE-C3C9F4E53A71}"/>
              </a:ext>
            </a:extLst>
          </p:cNvPr>
          <p:cNvSpPr/>
          <p:nvPr/>
        </p:nvSpPr>
        <p:spPr>
          <a:xfrm>
            <a:off x="8301038" y="0"/>
            <a:ext cx="3894979" cy="6858000"/>
          </a:xfrm>
          <a:prstGeom prst="rect">
            <a:avLst/>
          </a:prstGeom>
          <a:solidFill>
            <a:srgbClr val="000099">
              <a:alpha val="44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Palatino"/>
              <a:ea typeface="Palatino"/>
              <a:cs typeface="Palatino"/>
              <a:sym typeface="Palatino"/>
            </a:endParaRPr>
          </a:p>
        </p:txBody>
      </p:sp>
      <p:sp>
        <p:nvSpPr>
          <p:cNvPr id="2" name="Title 1">
            <a:extLst>
              <a:ext uri="{FF2B5EF4-FFF2-40B4-BE49-F238E27FC236}">
                <a16:creationId xmlns:a16="http://schemas.microsoft.com/office/drawing/2014/main" id="{2C810F1F-CFED-426F-8B85-78C5EF122C18}"/>
              </a:ext>
            </a:extLst>
          </p:cNvPr>
          <p:cNvSpPr>
            <a:spLocks noGrp="1"/>
          </p:cNvSpPr>
          <p:nvPr>
            <p:ph type="ctrTitle" hasCustomPrompt="1"/>
          </p:nvPr>
        </p:nvSpPr>
        <p:spPr>
          <a:xfrm>
            <a:off x="469900" y="1238250"/>
            <a:ext cx="7594600" cy="2387600"/>
          </a:xfrm>
          <a:prstGeom prst="rect">
            <a:avLst/>
          </a:prstGeom>
        </p:spPr>
        <p:txBody>
          <a:bodyPr anchor="b"/>
          <a:lstStyle>
            <a:lvl1pPr algn="l">
              <a:lnSpc>
                <a:spcPct val="100000"/>
              </a:lnSpc>
              <a:defRPr sz="6000">
                <a:solidFill>
                  <a:srgbClr val="000099"/>
                </a:solidFill>
                <a:latin typeface="Franklin Gothic Heavy" panose="020B0903020102020204" pitchFamily="34" charset="0"/>
              </a:defRPr>
            </a:lvl1pPr>
          </a:lstStyle>
          <a:p>
            <a:r>
              <a:rPr lang="en-US" dirty="0"/>
              <a:t>Title slide</a:t>
            </a:r>
          </a:p>
        </p:txBody>
      </p:sp>
      <p:sp>
        <p:nvSpPr>
          <p:cNvPr id="3" name="Subtitle 2">
            <a:extLst>
              <a:ext uri="{FF2B5EF4-FFF2-40B4-BE49-F238E27FC236}">
                <a16:creationId xmlns:a16="http://schemas.microsoft.com/office/drawing/2014/main" id="{2F80BC02-02B2-489E-9827-01FDAFD4360C}"/>
              </a:ext>
            </a:extLst>
          </p:cNvPr>
          <p:cNvSpPr>
            <a:spLocks noGrp="1"/>
          </p:cNvSpPr>
          <p:nvPr>
            <p:ph type="subTitle" idx="1" hasCustomPrompt="1"/>
          </p:nvPr>
        </p:nvSpPr>
        <p:spPr>
          <a:xfrm>
            <a:off x="469900" y="3638550"/>
            <a:ext cx="7594600" cy="1655762"/>
          </a:xfrm>
          <a:prstGeom prst="rect">
            <a:avLst/>
          </a:prstGeom>
        </p:spPr>
        <p:txBody>
          <a:bodyPr/>
          <a:lstStyle>
            <a:lvl1pPr marL="0" indent="0" algn="l">
              <a:lnSpc>
                <a:spcPct val="100000"/>
              </a:lnSpc>
              <a:buNone/>
              <a:defRPr sz="2400">
                <a:solidFill>
                  <a:schemeClr val="tx1"/>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9" name="Picture 8">
            <a:extLst>
              <a:ext uri="{FF2B5EF4-FFF2-40B4-BE49-F238E27FC236}">
                <a16:creationId xmlns:a16="http://schemas.microsoft.com/office/drawing/2014/main" id="{2FB6903A-B841-42D0-B3D4-00B548E483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2529" y="5929313"/>
            <a:ext cx="3667875" cy="865187"/>
          </a:xfrm>
          <a:prstGeom prst="rect">
            <a:avLst/>
          </a:prstGeom>
        </p:spPr>
      </p:pic>
    </p:spTree>
    <p:extLst>
      <p:ext uri="{BB962C8B-B14F-4D97-AF65-F5344CB8AC3E}">
        <p14:creationId xmlns:p14="http://schemas.microsoft.com/office/powerpoint/2010/main" val="4208634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125FB3-2CF7-44AC-ADB6-8873DF95597B}"/>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2BCE75-BBF4-410B-BD55-0224AE2E2330}"/>
              </a:ext>
            </a:extLst>
          </p:cNvPr>
          <p:cNvSpPr>
            <a:spLocks noGrp="1"/>
          </p:cNvSpPr>
          <p:nvPr>
            <p:ph type="title"/>
          </p:nvPr>
        </p:nvSpPr>
        <p:spPr>
          <a:xfrm>
            <a:off x="228600" y="365125"/>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FE48D98-1D0D-4C4D-A9BA-44667569D457}"/>
              </a:ext>
            </a:extLst>
          </p:cNvPr>
          <p:cNvSpPr>
            <a:spLocks noGrp="1"/>
          </p:cNvSpPr>
          <p:nvPr>
            <p:ph idx="1"/>
          </p:nvPr>
        </p:nvSpPr>
        <p:spPr>
          <a:xfrm>
            <a:off x="838200" y="1825625"/>
            <a:ext cx="10515600" cy="3884612"/>
          </a:xfrm>
          <a:prstGeom prst="rect">
            <a:avLst/>
          </a:prstGeom>
        </p:spPr>
        <p:txBody>
          <a:bodyPr/>
          <a:lstStyle>
            <a:lvl1pPr>
              <a:lnSpc>
                <a:spcPct val="100000"/>
              </a:lnSpc>
              <a:spcBef>
                <a:spcPts val="0"/>
              </a:spcBef>
              <a:defRPr>
                <a:latin typeface="Franklin Gothic Book" panose="020B0503020102020204" pitchFamily="34" charset="0"/>
              </a:defRPr>
            </a:lvl1pPr>
            <a:lvl2pPr>
              <a:lnSpc>
                <a:spcPct val="100000"/>
              </a:lnSpc>
              <a:spcBef>
                <a:spcPts val="0"/>
              </a:spcBef>
              <a:defRPr>
                <a:latin typeface="Franklin Gothic Book" panose="020B0503020102020204" pitchFamily="34" charset="0"/>
              </a:defRPr>
            </a:lvl2pPr>
            <a:lvl3pPr>
              <a:lnSpc>
                <a:spcPct val="100000"/>
              </a:lnSpc>
              <a:spcBef>
                <a:spcPts val="0"/>
              </a:spcBef>
              <a:defRPr>
                <a:latin typeface="Franklin Gothic Book" panose="020B0503020102020204" pitchFamily="34" charset="0"/>
              </a:defRPr>
            </a:lvl3pPr>
            <a:lvl4pPr>
              <a:lnSpc>
                <a:spcPct val="100000"/>
              </a:lnSpc>
              <a:spcBef>
                <a:spcPts val="0"/>
              </a:spcBef>
              <a:defRPr>
                <a:latin typeface="Franklin Gothic Book" panose="020B0503020102020204" pitchFamily="34" charset="0"/>
              </a:defRPr>
            </a:lvl4pPr>
            <a:lvl5pPr>
              <a:lnSpc>
                <a:spcPct val="100000"/>
              </a:lnSpc>
              <a:spcBef>
                <a:spcPts val="0"/>
              </a:spcBef>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321B6C-CEA3-4307-8C18-BF99F1C4E0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4" name="Rectangle 3">
            <a:extLst>
              <a:ext uri="{FF2B5EF4-FFF2-40B4-BE49-F238E27FC236}">
                <a16:creationId xmlns:a16="http://schemas.microsoft.com/office/drawing/2014/main" id="{B7846123-4661-448E-AE15-0218D9E178BE}"/>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Tree>
    <p:extLst>
      <p:ext uri="{BB962C8B-B14F-4D97-AF65-F5344CB8AC3E}">
        <p14:creationId xmlns:p14="http://schemas.microsoft.com/office/powerpoint/2010/main" val="1772008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2747FE-814A-4178-9EE9-402628D47683}"/>
              </a:ext>
            </a:extLst>
          </p:cNvPr>
          <p:cNvSpPr>
            <a:spLocks noGrp="1"/>
          </p:cNvSpPr>
          <p:nvPr>
            <p:ph sz="half" idx="1"/>
          </p:nvPr>
        </p:nvSpPr>
        <p:spPr>
          <a:xfrm>
            <a:off x="838200" y="1825625"/>
            <a:ext cx="5181600" cy="3775075"/>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D92004-A6D0-4955-9082-B12D9CD9A110}"/>
              </a:ext>
            </a:extLst>
          </p:cNvPr>
          <p:cNvSpPr>
            <a:spLocks noGrp="1"/>
          </p:cNvSpPr>
          <p:nvPr>
            <p:ph sz="half" idx="2"/>
          </p:nvPr>
        </p:nvSpPr>
        <p:spPr>
          <a:xfrm>
            <a:off x="6172200" y="1825625"/>
            <a:ext cx="5181600" cy="3775075"/>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6D9EF65-45BC-48A6-8F54-19C070E1C08D}"/>
              </a:ext>
            </a:extLst>
          </p:cNvPr>
          <p:cNvSpPr/>
          <p:nvPr/>
        </p:nvSpPr>
        <p:spPr>
          <a:xfrm>
            <a:off x="0" y="1274763"/>
            <a:ext cx="2908300" cy="825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40312DF0-A480-410E-A5B9-E34E047E27F0}"/>
              </a:ext>
            </a:extLst>
          </p:cNvPr>
          <p:cNvSpPr>
            <a:spLocks noGrp="1"/>
          </p:cNvSpPr>
          <p:nvPr>
            <p:ph type="title"/>
          </p:nvPr>
        </p:nvSpPr>
        <p:spPr>
          <a:xfrm>
            <a:off x="228600" y="365125"/>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12" name="Rectangle 11">
            <a:extLst>
              <a:ext uri="{FF2B5EF4-FFF2-40B4-BE49-F238E27FC236}">
                <a16:creationId xmlns:a16="http://schemas.microsoft.com/office/drawing/2014/main" id="{D305D937-8322-4C96-B160-6C9570872758}"/>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3B9582D2-254F-4D1E-8F9A-D51CA22219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16" name="Rectangle 15">
            <a:extLst>
              <a:ext uri="{FF2B5EF4-FFF2-40B4-BE49-F238E27FC236}">
                <a16:creationId xmlns:a16="http://schemas.microsoft.com/office/drawing/2014/main" id="{A57F0F9A-5FD5-43D1-A6C2-CED8DCD02081}"/>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Tree>
    <p:extLst>
      <p:ext uri="{BB962C8B-B14F-4D97-AF65-F5344CB8AC3E}">
        <p14:creationId xmlns:p14="http://schemas.microsoft.com/office/powerpoint/2010/main" val="4029769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DF7DE88-65C2-424D-BD76-AF02CFF72886}"/>
              </a:ext>
            </a:extLst>
          </p:cNvPr>
          <p:cNvSpPr>
            <a:spLocks noGrp="1"/>
          </p:cNvSpPr>
          <p:nvPr>
            <p:ph type="body" idx="1"/>
          </p:nvPr>
        </p:nvSpPr>
        <p:spPr>
          <a:xfrm>
            <a:off x="839788" y="1681163"/>
            <a:ext cx="5157787" cy="823912"/>
          </a:xfrm>
          <a:prstGeom prst="rect">
            <a:avLst/>
          </a:prstGeom>
        </p:spPr>
        <p:txBody>
          <a:bodyPr anchor="b"/>
          <a:lstStyle>
            <a:lvl1pPr marL="0" indent="0">
              <a:lnSpc>
                <a:spcPct val="100000"/>
              </a:lnSpc>
              <a:buNone/>
              <a:defRPr sz="2400" b="1">
                <a:latin typeface="Franklin Gothic Book" panose="020B05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615315-61DF-41E6-AD07-A4B4865DF26E}"/>
              </a:ext>
            </a:extLst>
          </p:cNvPr>
          <p:cNvSpPr>
            <a:spLocks noGrp="1"/>
          </p:cNvSpPr>
          <p:nvPr>
            <p:ph sz="half" idx="2"/>
          </p:nvPr>
        </p:nvSpPr>
        <p:spPr>
          <a:xfrm>
            <a:off x="839788" y="2505075"/>
            <a:ext cx="5157787" cy="3205162"/>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3CF3383-E44C-419F-BB5B-7AB9135B3BF0}"/>
              </a:ext>
            </a:extLst>
          </p:cNvPr>
          <p:cNvSpPr>
            <a:spLocks noGrp="1"/>
          </p:cNvSpPr>
          <p:nvPr>
            <p:ph type="body" sz="quarter" idx="3"/>
          </p:nvPr>
        </p:nvSpPr>
        <p:spPr>
          <a:xfrm>
            <a:off x="6172200" y="1681163"/>
            <a:ext cx="5183188" cy="823912"/>
          </a:xfrm>
          <a:prstGeom prst="rect">
            <a:avLst/>
          </a:prstGeom>
        </p:spPr>
        <p:txBody>
          <a:bodyPr anchor="b"/>
          <a:lstStyle>
            <a:lvl1pPr marL="0" indent="0">
              <a:lnSpc>
                <a:spcPct val="100000"/>
              </a:lnSpc>
              <a:buNone/>
              <a:defRPr sz="2400" b="1">
                <a:latin typeface="Franklin Gothic Book" panose="020B05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6A3A56-6E79-42E6-9EEA-C923A108D860}"/>
              </a:ext>
            </a:extLst>
          </p:cNvPr>
          <p:cNvSpPr>
            <a:spLocks noGrp="1"/>
          </p:cNvSpPr>
          <p:nvPr>
            <p:ph sz="quarter" idx="4"/>
          </p:nvPr>
        </p:nvSpPr>
        <p:spPr>
          <a:xfrm>
            <a:off x="6172200" y="2505075"/>
            <a:ext cx="5183188" cy="3205162"/>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611F8892-02C1-482B-8927-0BDD460C8153}"/>
              </a:ext>
            </a:extLst>
          </p:cNvPr>
          <p:cNvSpPr/>
          <p:nvPr/>
        </p:nvSpPr>
        <p:spPr>
          <a:xfrm>
            <a:off x="0" y="1274763"/>
            <a:ext cx="2908300" cy="825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1F47F756-D1EA-48B9-82E8-E0B4FF7B6E53}"/>
              </a:ext>
            </a:extLst>
          </p:cNvPr>
          <p:cNvSpPr>
            <a:spLocks noGrp="1"/>
          </p:cNvSpPr>
          <p:nvPr>
            <p:ph type="title"/>
          </p:nvPr>
        </p:nvSpPr>
        <p:spPr>
          <a:xfrm>
            <a:off x="228600" y="365125"/>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12" name="Rectangle 11">
            <a:extLst>
              <a:ext uri="{FF2B5EF4-FFF2-40B4-BE49-F238E27FC236}">
                <a16:creationId xmlns:a16="http://schemas.microsoft.com/office/drawing/2014/main" id="{7E104D6A-A004-49F9-890A-163864625E79}"/>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069FE6F4-ED50-486F-AA4B-90C2E0246C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17" name="Rectangle 16">
            <a:extLst>
              <a:ext uri="{FF2B5EF4-FFF2-40B4-BE49-F238E27FC236}">
                <a16:creationId xmlns:a16="http://schemas.microsoft.com/office/drawing/2014/main" id="{A288CE6E-0E6D-4FA2-B9DC-5F4AB9837BC6}"/>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Tree>
    <p:extLst>
      <p:ext uri="{BB962C8B-B14F-4D97-AF65-F5344CB8AC3E}">
        <p14:creationId xmlns:p14="http://schemas.microsoft.com/office/powerpoint/2010/main" val="2366756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37623D54-485E-40A0-A487-F0CAFFC0C547}"/>
              </a:ext>
            </a:extLst>
          </p:cNvPr>
          <p:cNvSpPr>
            <a:spLocks noGrp="1"/>
          </p:cNvSpPr>
          <p:nvPr>
            <p:ph type="title"/>
          </p:nvPr>
        </p:nvSpPr>
        <p:spPr>
          <a:xfrm>
            <a:off x="838200" y="365125"/>
            <a:ext cx="10515600" cy="1325563"/>
          </a:xfrm>
          <a:prstGeom prst="rect">
            <a:avLst/>
          </a:prstGeom>
        </p:spPr>
        <p:txBody>
          <a:bodyPr/>
          <a:lstStyle>
            <a:lvl1pPr algn="ct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6C481726-20C3-45B0-A60A-2A4B3FC4F576}"/>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AE9329CC-812F-459E-A1AE-5E3281D0AF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9" name="Rectangle 8">
            <a:extLst>
              <a:ext uri="{FF2B5EF4-FFF2-40B4-BE49-F238E27FC236}">
                <a16:creationId xmlns:a16="http://schemas.microsoft.com/office/drawing/2014/main" id="{A23D870C-5A47-43F4-BA08-0E9C97572DB8}"/>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pic>
        <p:nvPicPr>
          <p:cNvPr id="6" name="Picture 5">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Tree>
    <p:extLst>
      <p:ext uri="{BB962C8B-B14F-4D97-AF65-F5344CB8AC3E}">
        <p14:creationId xmlns:p14="http://schemas.microsoft.com/office/powerpoint/2010/main" val="3043645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6B75AD-1207-4A64-ABA2-A8CB4A5F0479}"/>
              </a:ext>
            </a:extLst>
          </p:cNvPr>
          <p:cNvSpPr/>
          <p:nvPr/>
        </p:nvSpPr>
        <p:spPr>
          <a:xfrm>
            <a:off x="0" y="0"/>
            <a:ext cx="12192000" cy="685800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F7EAD29-C78B-4C4A-BD88-4506111807A2}"/>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
        <p:nvSpPr>
          <p:cNvPr id="6" name="Title 1">
            <a:extLst>
              <a:ext uri="{FF2B5EF4-FFF2-40B4-BE49-F238E27FC236}">
                <a16:creationId xmlns:a16="http://schemas.microsoft.com/office/drawing/2014/main" id="{4FADE1DF-83F9-4B47-B893-EC862F5CCE94}"/>
              </a:ext>
            </a:extLst>
          </p:cNvPr>
          <p:cNvSpPr>
            <a:spLocks noGrp="1"/>
          </p:cNvSpPr>
          <p:nvPr>
            <p:ph type="title" hasCustomPrompt="1"/>
          </p:nvPr>
        </p:nvSpPr>
        <p:spPr>
          <a:xfrm>
            <a:off x="838200" y="3063279"/>
            <a:ext cx="10515600" cy="731441"/>
          </a:xfrm>
        </p:spPr>
        <p:txBody>
          <a:bodyPr/>
          <a:lstStyle>
            <a:lvl1pPr algn="ctr">
              <a:lnSpc>
                <a:spcPct val="100000"/>
              </a:lnSpc>
              <a:defRPr>
                <a:solidFill>
                  <a:schemeClr val="bg1"/>
                </a:solidFill>
                <a:latin typeface="Franklin Gothic Heavy" panose="020B0903020102020204" pitchFamily="34" charset="0"/>
              </a:defRPr>
            </a:lvl1pPr>
          </a:lstStyle>
          <a:p>
            <a:r>
              <a:rPr lang="en-US" dirty="0"/>
              <a:t>Section Title Goes Here</a:t>
            </a:r>
          </a:p>
        </p:txBody>
      </p:sp>
      <p:sp>
        <p:nvSpPr>
          <p:cNvPr id="10" name="Subtitle 2">
            <a:extLst>
              <a:ext uri="{FF2B5EF4-FFF2-40B4-BE49-F238E27FC236}">
                <a16:creationId xmlns:a16="http://schemas.microsoft.com/office/drawing/2014/main" id="{59808E63-2022-4CE0-BABD-1F53973A84E9}"/>
              </a:ext>
            </a:extLst>
          </p:cNvPr>
          <p:cNvSpPr txBox="1">
            <a:spLocks/>
          </p:cNvSpPr>
          <p:nvPr/>
        </p:nvSpPr>
        <p:spPr>
          <a:xfrm>
            <a:off x="838200" y="3794720"/>
            <a:ext cx="10515600" cy="11545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endParaRPr lang="en-US" dirty="0">
              <a:solidFill>
                <a:schemeClr val="bg1"/>
              </a:solidFill>
              <a:latin typeface="Franklin Gothic Book" panose="020B0503020102020204" pitchFamily="34" charset="0"/>
            </a:endParaRPr>
          </a:p>
        </p:txBody>
      </p:sp>
      <p:pic>
        <p:nvPicPr>
          <p:cNvPr id="8" name="Picture 7">
            <a:extLst>
              <a:ext uri="{FF2B5EF4-FFF2-40B4-BE49-F238E27FC236}">
                <a16:creationId xmlns:a16="http://schemas.microsoft.com/office/drawing/2014/main" id="{F355C0FE-4043-4C89-BC5F-47D773455B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Tree>
    <p:extLst>
      <p:ext uri="{BB962C8B-B14F-4D97-AF65-F5344CB8AC3E}">
        <p14:creationId xmlns:p14="http://schemas.microsoft.com/office/powerpoint/2010/main" val="895942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431D76-8E42-4410-9B92-A4599DC3018C}"/>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F639037-CA1F-4FD3-8B11-73E111C69B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10" name="Rectangle 9">
            <a:extLst>
              <a:ext uri="{FF2B5EF4-FFF2-40B4-BE49-F238E27FC236}">
                <a16:creationId xmlns:a16="http://schemas.microsoft.com/office/drawing/2014/main" id="{6B50AD89-3673-429E-B1AB-2E33161FC2AA}"/>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Tree>
    <p:extLst>
      <p:ext uri="{BB962C8B-B14F-4D97-AF65-F5344CB8AC3E}">
        <p14:creationId xmlns:p14="http://schemas.microsoft.com/office/powerpoint/2010/main" val="32019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3795523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5D83801-6051-4514-81C1-277C7FCF6D53}"/>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solidFill>
                  <a:schemeClr val="tx1"/>
                </a:solidFill>
                <a:latin typeface="Franklin Gothic Heavy" panose="020B0903020102020204" pitchFamily="34" charset="0"/>
              </a:rPr>
              <a:t>‹#›</a:t>
            </a:fld>
            <a:endParaRPr lang="en-US" dirty="0">
              <a:solidFill>
                <a:schemeClr val="tx1"/>
              </a:solidFill>
              <a:latin typeface="Franklin Gothic Heavy" panose="020B0903020102020204" pitchFamily="34" charset="0"/>
            </a:endParaRPr>
          </a:p>
        </p:txBody>
      </p:sp>
      <p:sp>
        <p:nvSpPr>
          <p:cNvPr id="10" name="Title 1">
            <a:extLst>
              <a:ext uri="{FF2B5EF4-FFF2-40B4-BE49-F238E27FC236}">
                <a16:creationId xmlns:a16="http://schemas.microsoft.com/office/drawing/2014/main" id="{CB9678EC-1F38-4BBB-AC49-63EEF8868610}"/>
              </a:ext>
            </a:extLst>
          </p:cNvPr>
          <p:cNvSpPr>
            <a:spLocks noGrp="1"/>
          </p:cNvSpPr>
          <p:nvPr>
            <p:ph type="title" hasCustomPrompt="1"/>
          </p:nvPr>
        </p:nvSpPr>
        <p:spPr>
          <a:xfrm>
            <a:off x="4517190" y="776135"/>
            <a:ext cx="7281903"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dirty="0"/>
              <a:t>Insert Title Here</a:t>
            </a:r>
          </a:p>
        </p:txBody>
      </p:sp>
      <p:pic>
        <p:nvPicPr>
          <p:cNvPr id="7" name="Google Shape;168;p47" descr="hhs_hq-9ba13e72dbfd55539dcc61a75367c69e62fe14d0.jpg">
            <a:extLst>
              <a:ext uri="{FF2B5EF4-FFF2-40B4-BE49-F238E27FC236}">
                <a16:creationId xmlns:a16="http://schemas.microsoft.com/office/drawing/2014/main" id="{042E6A45-EF3E-4D2C-8857-A48917E8F4AB}"/>
              </a:ext>
            </a:extLst>
          </p:cNvPr>
          <p:cNvPicPr preferRelativeResize="0">
            <a:picLocks/>
          </p:cNvPicPr>
          <p:nvPr/>
        </p:nvPicPr>
        <p:blipFill rotWithShape="1">
          <a:blip r:embed="rId2">
            <a:alphaModFix/>
          </a:blip>
          <a:srcRect l="35155" t="17313" r="29706"/>
          <a:stretch/>
        </p:blipFill>
        <p:spPr>
          <a:xfrm>
            <a:off x="0" y="0"/>
            <a:ext cx="3890962" cy="6858000"/>
          </a:xfrm>
          <a:prstGeom prst="rect">
            <a:avLst/>
          </a:prstGeom>
          <a:solidFill>
            <a:srgbClr val="F8FBFC"/>
          </a:solidFill>
          <a:ln>
            <a:noFill/>
          </a:ln>
        </p:spPr>
      </p:pic>
      <p:sp>
        <p:nvSpPr>
          <p:cNvPr id="13" name="Google Shape;169;p47">
            <a:extLst>
              <a:ext uri="{FF2B5EF4-FFF2-40B4-BE49-F238E27FC236}">
                <a16:creationId xmlns:a16="http://schemas.microsoft.com/office/drawing/2014/main" id="{86AC0F2D-B2F4-420B-ADC4-C63698F775F0}"/>
              </a:ext>
            </a:extLst>
          </p:cNvPr>
          <p:cNvSpPr/>
          <p:nvPr/>
        </p:nvSpPr>
        <p:spPr>
          <a:xfrm>
            <a:off x="0" y="0"/>
            <a:ext cx="3894979" cy="6858000"/>
          </a:xfrm>
          <a:prstGeom prst="rect">
            <a:avLst/>
          </a:prstGeom>
          <a:solidFill>
            <a:srgbClr val="000099">
              <a:alpha val="44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Palatino"/>
              <a:ea typeface="Palatino"/>
              <a:cs typeface="Palatino"/>
              <a:sym typeface="Palatino"/>
            </a:endParaRPr>
          </a:p>
        </p:txBody>
      </p:sp>
      <p:pic>
        <p:nvPicPr>
          <p:cNvPr id="14" name="Picture 13">
            <a:extLst>
              <a:ext uri="{FF2B5EF4-FFF2-40B4-BE49-F238E27FC236}">
                <a16:creationId xmlns:a16="http://schemas.microsoft.com/office/drawing/2014/main" id="{36884066-6FB5-417E-8EF9-BCC06E8764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491" y="5929313"/>
            <a:ext cx="3667875" cy="865187"/>
          </a:xfrm>
          <a:prstGeom prst="rect">
            <a:avLst/>
          </a:prstGeom>
        </p:spPr>
      </p:pic>
    </p:spTree>
    <p:extLst>
      <p:ext uri="{BB962C8B-B14F-4D97-AF65-F5344CB8AC3E}">
        <p14:creationId xmlns:p14="http://schemas.microsoft.com/office/powerpoint/2010/main" val="2465059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1081-C749-4BE1-B53F-8DDF353E81D4}"/>
              </a:ext>
            </a:extLst>
          </p:cNvPr>
          <p:cNvSpPr>
            <a:spLocks noGrp="1"/>
          </p:cNvSpPr>
          <p:nvPr>
            <p:ph type="title"/>
          </p:nvPr>
        </p:nvSpPr>
        <p:spPr>
          <a:xfrm>
            <a:off x="839788" y="457200"/>
            <a:ext cx="3932237" cy="1600200"/>
          </a:xfrm>
          <a:prstGeom prst="rect">
            <a:avLst/>
          </a:prstGeom>
        </p:spPr>
        <p:txBody>
          <a:bodyPr anchor="b"/>
          <a:lstStyle>
            <a:lvl1pPr>
              <a:lnSpc>
                <a:spcPct val="100000"/>
              </a:lnSpc>
              <a:defRPr sz="3200">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3061F53-0931-4550-B2FE-3EEDA3D6D1C4}"/>
              </a:ext>
            </a:extLst>
          </p:cNvPr>
          <p:cNvSpPr>
            <a:spLocks noGrp="1"/>
          </p:cNvSpPr>
          <p:nvPr>
            <p:ph idx="1"/>
          </p:nvPr>
        </p:nvSpPr>
        <p:spPr>
          <a:xfrm>
            <a:off x="5183188" y="987425"/>
            <a:ext cx="6172200" cy="4727575"/>
          </a:xfrm>
          <a:prstGeom prst="rect">
            <a:avLst/>
          </a:prstGeom>
        </p:spPr>
        <p:txBody>
          <a:bodyPr/>
          <a:lstStyle>
            <a:lvl1pPr>
              <a:lnSpc>
                <a:spcPct val="100000"/>
              </a:lnSpc>
              <a:defRPr sz="3200">
                <a:latin typeface="Franklin Gothic Book" panose="020B0503020102020204" pitchFamily="34" charset="0"/>
              </a:defRPr>
            </a:lvl1pPr>
            <a:lvl2pPr>
              <a:lnSpc>
                <a:spcPct val="100000"/>
              </a:lnSpc>
              <a:defRPr sz="2800">
                <a:latin typeface="Franklin Gothic Book" panose="020B0503020102020204" pitchFamily="34" charset="0"/>
              </a:defRPr>
            </a:lvl2pPr>
            <a:lvl3pPr>
              <a:lnSpc>
                <a:spcPct val="100000"/>
              </a:lnSpc>
              <a:defRPr sz="2400">
                <a:latin typeface="Franklin Gothic Book" panose="020B0503020102020204" pitchFamily="34" charset="0"/>
              </a:defRPr>
            </a:lvl3pPr>
            <a:lvl4pPr>
              <a:lnSpc>
                <a:spcPct val="100000"/>
              </a:lnSpc>
              <a:defRPr sz="2000">
                <a:latin typeface="Franklin Gothic Book" panose="020B0503020102020204" pitchFamily="34" charset="0"/>
              </a:defRPr>
            </a:lvl4pPr>
            <a:lvl5pPr>
              <a:lnSpc>
                <a:spcPct val="100000"/>
              </a:lnSpc>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6DC369F-0645-4158-82BE-E531A088F610}"/>
              </a:ext>
            </a:extLst>
          </p:cNvPr>
          <p:cNvSpPr>
            <a:spLocks noGrp="1"/>
          </p:cNvSpPr>
          <p:nvPr>
            <p:ph type="body" sz="half" idx="2"/>
          </p:nvPr>
        </p:nvSpPr>
        <p:spPr>
          <a:xfrm>
            <a:off x="839788" y="2057400"/>
            <a:ext cx="3932237" cy="3697365"/>
          </a:xfrm>
          <a:prstGeom prst="rect">
            <a:avLst/>
          </a:prstGeom>
        </p:spPr>
        <p:txBody>
          <a:bodyPr/>
          <a:lstStyle>
            <a:lvl1pPr marL="0" indent="0">
              <a:lnSpc>
                <a:spcPct val="100000"/>
              </a:lnSpc>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Rectangle 10">
            <a:extLst>
              <a:ext uri="{FF2B5EF4-FFF2-40B4-BE49-F238E27FC236}">
                <a16:creationId xmlns:a16="http://schemas.microsoft.com/office/drawing/2014/main" id="{EAC51AC8-3525-43DE-82F6-61450507F459}"/>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986B49C-ECBF-418E-8972-9D0A42CE03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13" name="Rectangle 12">
            <a:extLst>
              <a:ext uri="{FF2B5EF4-FFF2-40B4-BE49-F238E27FC236}">
                <a16:creationId xmlns:a16="http://schemas.microsoft.com/office/drawing/2014/main" id="{99684CAD-51A8-42B2-A513-3EEDB7CD0D9D}"/>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Tree>
    <p:extLst>
      <p:ext uri="{BB962C8B-B14F-4D97-AF65-F5344CB8AC3E}">
        <p14:creationId xmlns:p14="http://schemas.microsoft.com/office/powerpoint/2010/main" val="1858358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5B631908-0914-40C6-B687-B2AB28365820}"/>
              </a:ext>
            </a:extLst>
          </p:cNvPr>
          <p:cNvSpPr>
            <a:spLocks noGrp="1"/>
          </p:cNvSpPr>
          <p:nvPr>
            <p:ph type="body" orient="vert" idx="1"/>
          </p:nvPr>
        </p:nvSpPr>
        <p:spPr>
          <a:xfrm>
            <a:off x="838200" y="1825625"/>
            <a:ext cx="10515600" cy="3884612"/>
          </a:xfrm>
          <a:prstGeom prst="rect">
            <a:avLst/>
          </a:prstGeom>
        </p:spPr>
        <p:txBody>
          <a:bodyPr vert="eaVert"/>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F80984FF-FE2D-4390-A6A2-2AF7BFC25BCD}"/>
              </a:ext>
            </a:extLst>
          </p:cNvPr>
          <p:cNvSpPr/>
          <p:nvPr/>
        </p:nvSpPr>
        <p:spPr>
          <a:xfrm>
            <a:off x="0" y="1274763"/>
            <a:ext cx="2908300" cy="825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121CAD40-1D4D-4EF5-A66D-84EF0C83D8B0}"/>
              </a:ext>
            </a:extLst>
          </p:cNvPr>
          <p:cNvSpPr>
            <a:spLocks noGrp="1"/>
          </p:cNvSpPr>
          <p:nvPr>
            <p:ph type="title"/>
          </p:nvPr>
        </p:nvSpPr>
        <p:spPr>
          <a:xfrm>
            <a:off x="228600" y="365125"/>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9" name="Rectangle 8">
            <a:extLst>
              <a:ext uri="{FF2B5EF4-FFF2-40B4-BE49-F238E27FC236}">
                <a16:creationId xmlns:a16="http://schemas.microsoft.com/office/drawing/2014/main" id="{EBDAA2BA-6802-432A-9A3F-87F3FD19025B}"/>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2A142603-0112-4992-96DE-B604D87E00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14" name="Rectangle 13">
            <a:extLst>
              <a:ext uri="{FF2B5EF4-FFF2-40B4-BE49-F238E27FC236}">
                <a16:creationId xmlns:a16="http://schemas.microsoft.com/office/drawing/2014/main" id="{C1360C2A-00D5-4292-93C1-6AF95F2167E0}"/>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Tree>
    <p:extLst>
      <p:ext uri="{BB962C8B-B14F-4D97-AF65-F5344CB8AC3E}">
        <p14:creationId xmlns:p14="http://schemas.microsoft.com/office/powerpoint/2010/main" val="2587037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E6E9CF-9DB0-4B0B-AC12-AD0D7BE0D282}"/>
              </a:ext>
            </a:extLst>
          </p:cNvPr>
          <p:cNvSpPr>
            <a:spLocks noGrp="1"/>
          </p:cNvSpPr>
          <p:nvPr>
            <p:ph type="title" orient="vert"/>
          </p:nvPr>
        </p:nvSpPr>
        <p:spPr>
          <a:xfrm>
            <a:off x="8724900" y="365125"/>
            <a:ext cx="2628900" cy="5345112"/>
          </a:xfrm>
          <a:prstGeom prst="rect">
            <a:avLst/>
          </a:prstGeom>
        </p:spPr>
        <p:txBody>
          <a:bodyPr vert="eaVert"/>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0721C69-3105-4EFF-9A3D-D60F09B8A4C6}"/>
              </a:ext>
            </a:extLst>
          </p:cNvPr>
          <p:cNvSpPr>
            <a:spLocks noGrp="1"/>
          </p:cNvSpPr>
          <p:nvPr>
            <p:ph type="body" orient="vert" idx="1"/>
          </p:nvPr>
        </p:nvSpPr>
        <p:spPr>
          <a:xfrm>
            <a:off x="838200" y="365125"/>
            <a:ext cx="7734300" cy="5345112"/>
          </a:xfrm>
          <a:prstGeom prst="rect">
            <a:avLst/>
          </a:prstGeom>
        </p:spPr>
        <p:txBody>
          <a:bodyPr vert="eaVert"/>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7AB14DDB-45D8-4BEF-95CA-5A210755960B}"/>
              </a:ext>
            </a:extLst>
          </p:cNvPr>
          <p:cNvSpPr/>
          <p:nvPr/>
        </p:nvSpPr>
        <p:spPr>
          <a:xfrm>
            <a:off x="0" y="6087648"/>
            <a:ext cx="12192000" cy="77035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3FA256E1-FB02-4F85-9673-CC9C19279D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1" y="6176021"/>
            <a:ext cx="2541217" cy="599428"/>
          </a:xfrm>
          <a:prstGeom prst="rect">
            <a:avLst/>
          </a:prstGeom>
        </p:spPr>
      </p:pic>
      <p:sp>
        <p:nvSpPr>
          <p:cNvPr id="12" name="Rectangle 11">
            <a:extLst>
              <a:ext uri="{FF2B5EF4-FFF2-40B4-BE49-F238E27FC236}">
                <a16:creationId xmlns:a16="http://schemas.microsoft.com/office/drawing/2014/main" id="{0DECF2A9-FB09-4AC9-AAF8-FAF5F88CFD2C}"/>
              </a:ext>
            </a:extLst>
          </p:cNvPr>
          <p:cNvSpPr/>
          <p:nvPr/>
        </p:nvSpPr>
        <p:spPr>
          <a:xfrm>
            <a:off x="11520487" y="6232525"/>
            <a:ext cx="55721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24E8CE2-5C7C-411A-9C14-0C4E3C5CB4E0}" type="slidenum">
              <a:rPr lang="en-US" sz="1400" smtClean="0">
                <a:latin typeface="Franklin Gothic Heavy" panose="020B0903020102020204" pitchFamily="34" charset="0"/>
              </a:rPr>
              <a:t>‹#›</a:t>
            </a:fld>
            <a:endParaRPr lang="en-US" dirty="0">
              <a:latin typeface="Franklin Gothic Heavy" panose="020B0903020102020204" pitchFamily="34" charset="0"/>
            </a:endParaRPr>
          </a:p>
        </p:txBody>
      </p:sp>
    </p:spTree>
    <p:extLst>
      <p:ext uri="{BB962C8B-B14F-4D97-AF65-F5344CB8AC3E}">
        <p14:creationId xmlns:p14="http://schemas.microsoft.com/office/powerpoint/2010/main" val="79832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365936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1492026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138415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64420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191877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25264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6F250-7D95-4ABD-A853-0A5856B6BE8A}" type="slidenum">
              <a:rPr lang="en-US" smtClean="0"/>
              <a:t>‹#›</a:t>
            </a:fld>
            <a:endParaRPr lang="en-US"/>
          </a:p>
        </p:txBody>
      </p:sp>
    </p:spTree>
    <p:extLst>
      <p:ext uri="{BB962C8B-B14F-4D97-AF65-F5344CB8AC3E}">
        <p14:creationId xmlns:p14="http://schemas.microsoft.com/office/powerpoint/2010/main" val="2184460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6F250-7D95-4ABD-A853-0A5856B6BE8A}" type="slidenum">
              <a:rPr lang="en-US" smtClean="0"/>
              <a:t>‹#›</a:t>
            </a:fld>
            <a:endParaRPr lang="en-US"/>
          </a:p>
        </p:txBody>
      </p:sp>
    </p:spTree>
    <p:extLst>
      <p:ext uri="{BB962C8B-B14F-4D97-AF65-F5344CB8AC3E}">
        <p14:creationId xmlns:p14="http://schemas.microsoft.com/office/powerpoint/2010/main" val="769866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C2AA1F-5FC1-4988-A321-343ECF16B2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D75CA1-26D3-4BA5-B84F-0ED029D380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6B837-62E2-4353-A31B-CF446E4EE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1BA5CB6D-617E-4656-BF22-5ABCA8171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81927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hs.gov/civil-rights/for-providers/civil-rights-covid19/index.html"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www.hhs.gov/sites/default/files/federal-legal-standards-prohibiting-disability-discrimination-covid-19-vaccination.pdf"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https://www.hhs.gov/sites/default/files/disability-access-vaccine-distribution.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clinfo@acl.hhs.gov"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5.gif"/><Relationship Id="rId4" Type="http://schemas.openxmlformats.org/officeDocument/2006/relationships/hyperlink" Target="mailto:OCRmail@hh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039" y="801407"/>
            <a:ext cx="11715750" cy="1477328"/>
          </a:xfrm>
          <a:prstGeom prst="rect">
            <a:avLst/>
          </a:prstGeom>
        </p:spPr>
        <p:txBody>
          <a:bodyPr wrap="square">
            <a:spAutoFit/>
          </a:bodyPr>
          <a:lstStyle/>
          <a:p>
            <a:pPr algn="ctr"/>
            <a:r>
              <a:rPr lang="en-US" sz="3600" dirty="0">
                <a:solidFill>
                  <a:srgbClr val="000099"/>
                </a:solidFill>
                <a:latin typeface="Franklin Gothic Heavy" panose="020B0903020102020204" pitchFamily="34" charset="0"/>
                <a:ea typeface="+mj-ea"/>
                <a:cs typeface="+mj-cs"/>
              </a:rPr>
              <a:t>Vaccine Access for People with Disabilities: </a:t>
            </a:r>
          </a:p>
          <a:p>
            <a:pPr algn="ctr"/>
            <a:r>
              <a:rPr lang="en-US" sz="3600" dirty="0">
                <a:solidFill>
                  <a:srgbClr val="000099"/>
                </a:solidFill>
                <a:latin typeface="Franklin Gothic Heavy" panose="020B0903020102020204" pitchFamily="34" charset="0"/>
                <a:ea typeface="+mj-ea"/>
                <a:cs typeface="+mj-cs"/>
              </a:rPr>
              <a:t>Guidance, Funding, Strategies and Best Practices</a:t>
            </a:r>
            <a:br>
              <a:rPr lang="en-US" sz="1200" dirty="0">
                <a:effectLst/>
                <a:latin typeface="Calibri" panose="020F0502020204030204" pitchFamily="34" charset="0"/>
                <a:ea typeface="Times New Roman" panose="02020603050405020304" pitchFamily="18" charset="0"/>
              </a:rPr>
            </a:br>
            <a:endParaRPr lang="en-US" dirty="0"/>
          </a:p>
        </p:txBody>
      </p:sp>
      <p:sp>
        <p:nvSpPr>
          <p:cNvPr id="6" name="TextBox 5"/>
          <p:cNvSpPr txBox="1"/>
          <p:nvPr/>
        </p:nvSpPr>
        <p:spPr>
          <a:xfrm>
            <a:off x="1385455" y="2479974"/>
            <a:ext cx="9781309" cy="3724096"/>
          </a:xfrm>
          <a:prstGeom prst="rect">
            <a:avLst/>
          </a:prstGeom>
          <a:noFill/>
        </p:spPr>
        <p:txBody>
          <a:bodyPr wrap="square" rtlCol="0">
            <a:spAutoFit/>
          </a:bodyPr>
          <a:lstStyle/>
          <a:p>
            <a:r>
              <a:rPr lang="en-US" sz="2600" dirty="0"/>
              <a:t>Administration for Community Living:</a:t>
            </a:r>
          </a:p>
          <a:p>
            <a:r>
              <a:rPr lang="en-US" sz="2600" dirty="0"/>
              <a:t>Alison Barkoff, Acting Administrator and Assistant Secretary for Aging</a:t>
            </a:r>
          </a:p>
          <a:p>
            <a:endParaRPr lang="en-US" sz="2600" dirty="0"/>
          </a:p>
          <a:p>
            <a:r>
              <a:rPr lang="en-US" sz="2600" dirty="0"/>
              <a:t>Office for Civil Rights, U.S. Department of Health and Human Services:</a:t>
            </a:r>
          </a:p>
          <a:p>
            <a:r>
              <a:rPr lang="en-US" sz="2600" dirty="0"/>
              <a:t>Robinsue Frohboese, Acting Director</a:t>
            </a:r>
          </a:p>
          <a:p>
            <a:r>
              <a:rPr lang="en-US" sz="2600" dirty="0"/>
              <a:t>John </a:t>
            </a:r>
            <a:r>
              <a:rPr lang="en-US" sz="2600" dirty="0" err="1"/>
              <a:t>Wodatch</a:t>
            </a:r>
            <a:r>
              <a:rPr lang="en-US" sz="2600" dirty="0"/>
              <a:t>, Senior Disability Adviser (Contractor)</a:t>
            </a:r>
          </a:p>
          <a:p>
            <a:r>
              <a:rPr lang="en-US" sz="2600" dirty="0"/>
              <a:t>Eileen Hanrahan, Senior Disability Adviser (Contractor)</a:t>
            </a:r>
          </a:p>
          <a:p>
            <a:endParaRPr lang="en-US" dirty="0"/>
          </a:p>
          <a:p>
            <a:endParaRPr lang="en-US" dirty="0"/>
          </a:p>
          <a:p>
            <a:r>
              <a:rPr lang="en-US" dirty="0"/>
              <a:t>							April 22, 2021</a:t>
            </a:r>
          </a:p>
        </p:txBody>
      </p:sp>
    </p:spTree>
    <p:extLst>
      <p:ext uri="{BB962C8B-B14F-4D97-AF65-F5344CB8AC3E}">
        <p14:creationId xmlns:p14="http://schemas.microsoft.com/office/powerpoint/2010/main" val="416128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3" y="365125"/>
            <a:ext cx="11563927" cy="1325563"/>
          </a:xfrm>
        </p:spPr>
        <p:txBody>
          <a:bodyPr>
            <a:normAutofit/>
          </a:bodyPr>
          <a:lstStyle/>
          <a:p>
            <a:pPr algn="ctr"/>
            <a:r>
              <a:rPr lang="en-US" sz="4000" dirty="0">
                <a:solidFill>
                  <a:srgbClr val="000099"/>
                </a:solidFill>
                <a:latin typeface="Franklin Gothic Heavy" panose="020B0903020102020204" pitchFamily="34" charset="0"/>
              </a:rPr>
              <a:t>Select Biden-Harris Administration Priorities</a:t>
            </a:r>
            <a:br>
              <a:rPr lang="en-US" dirty="0"/>
            </a:br>
            <a:endParaRPr lang="en-US" dirty="0"/>
          </a:p>
        </p:txBody>
      </p:sp>
      <p:sp>
        <p:nvSpPr>
          <p:cNvPr id="3" name="Content Placeholder 2"/>
          <p:cNvSpPr>
            <a:spLocks noGrp="1"/>
          </p:cNvSpPr>
          <p:nvPr>
            <p:ph idx="1"/>
          </p:nvPr>
        </p:nvSpPr>
        <p:spPr/>
        <p:txBody>
          <a:bodyPr/>
          <a:lstStyle/>
          <a:p>
            <a:r>
              <a:rPr lang="en-US" dirty="0"/>
              <a:t>Provide clear, consistent, evidence-based guidance for how communities should navigate the pandemic</a:t>
            </a:r>
          </a:p>
          <a:p>
            <a:r>
              <a:rPr lang="en-US" dirty="0"/>
              <a:t>Plan for the effective, equitable distribution of treatments and vaccines</a:t>
            </a:r>
          </a:p>
          <a:p>
            <a:r>
              <a:rPr lang="en-US" dirty="0"/>
              <a:t>Protect older Americans and others at high risk</a:t>
            </a:r>
          </a:p>
          <a:p>
            <a:r>
              <a:rPr lang="en-US" dirty="0"/>
              <a:t>Support America’s Caregivers</a:t>
            </a:r>
          </a:p>
          <a:p>
            <a:r>
              <a:rPr lang="en-US" dirty="0"/>
              <a:t>Bolster Long-term Services and Supports, including Home and Community Based Services</a:t>
            </a:r>
          </a:p>
        </p:txBody>
      </p:sp>
    </p:spTree>
    <p:extLst>
      <p:ext uri="{BB962C8B-B14F-4D97-AF65-F5344CB8AC3E}">
        <p14:creationId xmlns:p14="http://schemas.microsoft.com/office/powerpoint/2010/main" val="4260700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4"/>
            <a:ext cx="10668000" cy="1006475"/>
          </a:xfrm>
        </p:spPr>
        <p:txBody>
          <a:bodyPr>
            <a:normAutofit fontScale="90000"/>
          </a:bodyPr>
          <a:lstStyle/>
          <a:p>
            <a:pPr algn="ctr"/>
            <a:r>
              <a:rPr lang="en-US" sz="3600" dirty="0"/>
              <a:t>Office for Civil Rights</a:t>
            </a:r>
            <a:br>
              <a:rPr lang="en-US" sz="3600" dirty="0"/>
            </a:br>
            <a:r>
              <a:rPr lang="en-US" sz="3600" dirty="0"/>
              <a:t>Guidance Throughout COVID-19</a:t>
            </a:r>
          </a:p>
        </p:txBody>
      </p:sp>
      <p:sp>
        <p:nvSpPr>
          <p:cNvPr id="3" name="Content Placeholder 2"/>
          <p:cNvSpPr>
            <a:spLocks noGrp="1"/>
          </p:cNvSpPr>
          <p:nvPr>
            <p:ph idx="1"/>
          </p:nvPr>
        </p:nvSpPr>
        <p:spPr>
          <a:xfrm>
            <a:off x="838200" y="1825624"/>
            <a:ext cx="10596418" cy="4159539"/>
          </a:xfrm>
        </p:spPr>
        <p:style>
          <a:lnRef idx="2">
            <a:schemeClr val="accent1"/>
          </a:lnRef>
          <a:fillRef idx="1">
            <a:schemeClr val="lt1"/>
          </a:fillRef>
          <a:effectRef idx="0">
            <a:schemeClr val="accent1"/>
          </a:effectRef>
          <a:fontRef idx="minor">
            <a:schemeClr val="dk1"/>
          </a:fontRef>
        </p:style>
        <p:txBody>
          <a:bodyPr>
            <a:noAutofit/>
          </a:bodyPr>
          <a:lstStyle/>
          <a:p>
            <a:r>
              <a:rPr lang="en-US" dirty="0"/>
              <a:t>OCR Website: </a:t>
            </a:r>
            <a:r>
              <a:rPr lang="en-US" u="sng" dirty="0">
                <a:hlinkClick r:id="rId3"/>
              </a:rPr>
              <a:t>https://www.hhs.gov/civil-rights/for-providers/civil-rights-covid19/index.html</a:t>
            </a:r>
            <a:r>
              <a:rPr lang="en-US" dirty="0"/>
              <a:t> </a:t>
            </a:r>
          </a:p>
          <a:p>
            <a:r>
              <a:rPr lang="en-US" dirty="0"/>
              <a:t>Covers: Nondiscrimination on the basis of disability, age, race, color, national origin</a:t>
            </a:r>
          </a:p>
          <a:p>
            <a:r>
              <a:rPr lang="en-US" dirty="0"/>
              <a:t>Areas addressed include:</a:t>
            </a:r>
          </a:p>
          <a:p>
            <a:pPr lvl="1"/>
            <a:r>
              <a:rPr lang="en-US" dirty="0"/>
              <a:t>Crisis Standards of Care</a:t>
            </a:r>
          </a:p>
          <a:p>
            <a:pPr lvl="1"/>
            <a:r>
              <a:rPr lang="en-US" dirty="0"/>
              <a:t>Accessibility for individuals with a disability or limited English proficiency</a:t>
            </a:r>
          </a:p>
          <a:p>
            <a:pPr lvl="1"/>
            <a:r>
              <a:rPr lang="en-US" dirty="0"/>
              <a:t>Hospital visitation</a:t>
            </a:r>
          </a:p>
          <a:p>
            <a:pPr lvl="1"/>
            <a:r>
              <a:rPr lang="en-US" dirty="0"/>
              <a:t>Vaccination</a:t>
            </a:r>
          </a:p>
          <a:p>
            <a:pPr lvl="1"/>
            <a:r>
              <a:rPr lang="en-US" dirty="0"/>
              <a:t>Resources from HHS and other Federal agencies</a:t>
            </a:r>
          </a:p>
          <a:p>
            <a:endParaRPr lang="en-US" sz="2400" dirty="0">
              <a:solidFill>
                <a:schemeClr val="tx1"/>
              </a:solidFill>
            </a:endParaRPr>
          </a:p>
        </p:txBody>
      </p:sp>
    </p:spTree>
    <p:extLst>
      <p:ext uri="{BB962C8B-B14F-4D97-AF65-F5344CB8AC3E}">
        <p14:creationId xmlns:p14="http://schemas.microsoft.com/office/powerpoint/2010/main" val="351105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4"/>
            <a:ext cx="10668000" cy="1006475"/>
          </a:xfrm>
        </p:spPr>
        <p:txBody>
          <a:bodyPr>
            <a:normAutofit fontScale="90000"/>
          </a:bodyPr>
          <a:lstStyle/>
          <a:p>
            <a:pPr algn="ctr"/>
            <a:r>
              <a:rPr lang="en-US" sz="3600" dirty="0"/>
              <a:t>New Resources on Access to COVID Vaccinations for People with Disabilities</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Autofit/>
          </a:bodyPr>
          <a:lstStyle/>
          <a:p>
            <a:r>
              <a:rPr lang="en-US" sz="2600" dirty="0">
                <a:solidFill>
                  <a:schemeClr val="tx1"/>
                </a:solidFill>
              </a:rPr>
              <a:t>New Legal Guidance outlines legal standards prohibiting disability discrimination and provides concrete examples of the application of the standards in COVID-19 vaccination programs.</a:t>
            </a:r>
          </a:p>
          <a:p>
            <a:pPr lvl="1"/>
            <a:r>
              <a:rPr lang="en-US" sz="2200" dirty="0">
                <a:solidFill>
                  <a:schemeClr val="tx1"/>
                </a:solidFill>
                <a:hlinkClick r:id="rId3"/>
              </a:rPr>
              <a:t>https://www.hhs.gov/sites/default/files/federal-legal-standards-prohibiting-disability-discrimination-covid-19-vaccination.pdf</a:t>
            </a:r>
            <a:r>
              <a:rPr lang="en-US" sz="2000" dirty="0">
                <a:solidFill>
                  <a:schemeClr val="tx1"/>
                </a:solidFill>
              </a:rPr>
              <a:t>.</a:t>
            </a:r>
          </a:p>
          <a:p>
            <a:r>
              <a:rPr lang="en-US" sz="2600" dirty="0">
                <a:solidFill>
                  <a:schemeClr val="tx1"/>
                </a:solidFill>
              </a:rPr>
              <a:t>New Fact Sheet sets out specific steps for covered entities to consider to promote compliance with the legal standards and equal access to the vaccine for people with disabilities.</a:t>
            </a:r>
          </a:p>
          <a:p>
            <a:pPr lvl="1"/>
            <a:r>
              <a:rPr lang="en-US" sz="2200" dirty="0">
                <a:solidFill>
                  <a:schemeClr val="tx1"/>
                </a:solidFill>
                <a:hlinkClick r:id="rId4"/>
              </a:rPr>
              <a:t>https://www.hhs.gov/sites/default/files/disability-access-vaccine-distribution.pdf</a:t>
            </a:r>
            <a:r>
              <a:rPr lang="en-US" sz="2000" dirty="0">
                <a:solidFill>
                  <a:schemeClr val="tx1"/>
                </a:solidFill>
              </a:rPr>
              <a:t>.</a:t>
            </a:r>
          </a:p>
          <a:p>
            <a:endParaRPr lang="en-US" sz="2400" dirty="0">
              <a:solidFill>
                <a:schemeClr val="tx1"/>
              </a:solidFill>
            </a:endParaRPr>
          </a:p>
        </p:txBody>
      </p:sp>
    </p:spTree>
    <p:extLst>
      <p:ext uri="{BB962C8B-B14F-4D97-AF65-F5344CB8AC3E}">
        <p14:creationId xmlns:p14="http://schemas.microsoft.com/office/powerpoint/2010/main" val="269668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10515600" cy="1143000"/>
          </a:xfrm>
        </p:spPr>
        <p:txBody>
          <a:bodyPr>
            <a:noAutofit/>
          </a:bodyPr>
          <a:lstStyle/>
          <a:p>
            <a:pPr algn="ctr"/>
            <a:r>
              <a:rPr lang="en-US" sz="3600" dirty="0"/>
              <a:t>Key Actions Based on the </a:t>
            </a:r>
            <a:br>
              <a:rPr lang="en-US" sz="3600" dirty="0"/>
            </a:br>
            <a:r>
              <a:rPr lang="en-US" sz="3600" dirty="0"/>
              <a:t>Guidance and Fact Sheet </a:t>
            </a:r>
          </a:p>
        </p:txBody>
      </p:sp>
      <p:sp>
        <p:nvSpPr>
          <p:cNvPr id="3" name="Content Placeholder 2"/>
          <p:cNvSpPr>
            <a:spLocks noGrp="1"/>
          </p:cNvSpPr>
          <p:nvPr>
            <p:ph idx="1"/>
          </p:nvPr>
        </p:nvSpPr>
        <p:spPr>
          <a:xfrm>
            <a:off x="838200" y="1524000"/>
            <a:ext cx="10515600" cy="4495800"/>
          </a:xfrm>
        </p:spPr>
        <p:txBody>
          <a:bodyPr>
            <a:normAutofit fontScale="40000" lnSpcReduction="20000"/>
          </a:bodyPr>
          <a:lstStyle/>
          <a:p>
            <a:pPr marL="914400" indent="-457200">
              <a:buFont typeface="Wingdings" panose="05000000000000000000" pitchFamily="2" charset="2"/>
              <a:buChar char="ü"/>
            </a:pPr>
            <a:endParaRPr lang="en-US" sz="1800" dirty="0">
              <a:latin typeface="Times New Roman" panose="02020603050405020304" pitchFamily="18" charset="0"/>
              <a:cs typeface="Times New Roman" panose="02020603050405020304" pitchFamily="18" charset="0"/>
            </a:endParaRPr>
          </a:p>
          <a:p>
            <a:pPr>
              <a:lnSpc>
                <a:spcPct val="120000"/>
              </a:lnSpc>
            </a:pPr>
            <a:r>
              <a:rPr lang="en-US" sz="6000" dirty="0"/>
              <a:t>Eliminate discriminatory administrative barriers</a:t>
            </a:r>
          </a:p>
          <a:p>
            <a:pPr lvl="1">
              <a:lnSpc>
                <a:spcPct val="120000"/>
              </a:lnSpc>
            </a:pPr>
            <a:r>
              <a:rPr lang="en-US" sz="5600" dirty="0"/>
              <a:t>Registration, scheduling, communication processes, paperwork requirements</a:t>
            </a:r>
          </a:p>
          <a:p>
            <a:pPr>
              <a:lnSpc>
                <a:spcPct val="120000"/>
              </a:lnSpc>
            </a:pPr>
            <a:r>
              <a:rPr lang="en-US" sz="6000" dirty="0"/>
              <a:t>Ensure effective communication and provide auxiliary aids and services</a:t>
            </a:r>
          </a:p>
          <a:p>
            <a:pPr lvl="1">
              <a:lnSpc>
                <a:spcPct val="120000"/>
              </a:lnSpc>
            </a:pPr>
            <a:r>
              <a:rPr lang="en-US" sz="5600" dirty="0"/>
              <a:t>Accessibility of website for making appointments, accessibility of process to individuals who use assistive technology</a:t>
            </a:r>
          </a:p>
          <a:p>
            <a:pPr>
              <a:lnSpc>
                <a:spcPct val="120000"/>
              </a:lnSpc>
            </a:pPr>
            <a:r>
              <a:rPr lang="en-US" sz="6000" dirty="0"/>
              <a:t>Provide reasonable modifications </a:t>
            </a:r>
          </a:p>
          <a:p>
            <a:pPr lvl="1">
              <a:lnSpc>
                <a:spcPct val="120000"/>
              </a:lnSpc>
            </a:pPr>
            <a:r>
              <a:rPr lang="en-US" sz="5600" dirty="0"/>
              <a:t>Social distancing requirements, assistance of  a support person, use of a mask </a:t>
            </a:r>
          </a:p>
          <a:p>
            <a:pPr>
              <a:lnSpc>
                <a:spcPct val="120000"/>
              </a:lnSpc>
            </a:pPr>
            <a:r>
              <a:rPr lang="en-US" sz="6000" dirty="0">
                <a:cs typeface="Times New Roman" panose="02020603050405020304" pitchFamily="18" charset="0"/>
              </a:rPr>
              <a:t>Ensure program access</a:t>
            </a:r>
          </a:p>
          <a:p>
            <a:pPr lvl="1">
              <a:lnSpc>
                <a:spcPct val="120000"/>
              </a:lnSpc>
            </a:pPr>
            <a:r>
              <a:rPr lang="en-US" sz="5600" dirty="0">
                <a:cs typeface="Times New Roman" panose="02020603050405020304" pitchFamily="18" charset="0"/>
              </a:rPr>
              <a:t>Curbside vaccinations, home visits, alternative accessible sites, transportation</a:t>
            </a:r>
            <a:endParaRPr lang="en-US" sz="4600" dirty="0">
              <a:cs typeface="Times New Roman" panose="02020603050405020304" pitchFamily="18" charset="0"/>
            </a:endParaRPr>
          </a:p>
        </p:txBody>
      </p:sp>
    </p:spTree>
    <p:extLst>
      <p:ext uri="{BB962C8B-B14F-4D97-AF65-F5344CB8AC3E}">
        <p14:creationId xmlns:p14="http://schemas.microsoft.com/office/powerpoint/2010/main" val="3873465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solidFill>
                  <a:srgbClr val="000099"/>
                </a:solidFill>
                <a:latin typeface="Franklin Gothic Heavy" panose="020B0903020102020204" pitchFamily="34" charset="0"/>
              </a:rPr>
              <a:t>ACL Priorities</a:t>
            </a:r>
            <a:br>
              <a:rPr lang="en-US" dirty="0"/>
            </a:br>
            <a:endParaRPr lang="en-US" dirty="0"/>
          </a:p>
        </p:txBody>
      </p:sp>
      <p:sp>
        <p:nvSpPr>
          <p:cNvPr id="3" name="Content Placeholder 2"/>
          <p:cNvSpPr>
            <a:spLocks noGrp="1"/>
          </p:cNvSpPr>
          <p:nvPr>
            <p:ph idx="1"/>
          </p:nvPr>
        </p:nvSpPr>
        <p:spPr>
          <a:xfrm>
            <a:off x="838200" y="1320800"/>
            <a:ext cx="10515600" cy="5246255"/>
          </a:xfrm>
        </p:spPr>
        <p:txBody>
          <a:bodyPr>
            <a:normAutofit/>
          </a:bodyPr>
          <a:lstStyle/>
          <a:p>
            <a:pPr>
              <a:spcBef>
                <a:spcPts val="1200"/>
              </a:spcBef>
            </a:pPr>
            <a:r>
              <a:rPr lang="en-US" dirty="0"/>
              <a:t>Vaccine allocation and administration;</a:t>
            </a:r>
          </a:p>
          <a:p>
            <a:pPr>
              <a:spcBef>
                <a:spcPts val="1200"/>
              </a:spcBef>
            </a:pPr>
            <a:r>
              <a:rPr lang="en-US" dirty="0"/>
              <a:t>Protecting the lives of people with disabilities and older adults who live in congregate settings;</a:t>
            </a:r>
          </a:p>
          <a:p>
            <a:pPr>
              <a:spcBef>
                <a:spcPts val="1200"/>
              </a:spcBef>
            </a:pPr>
            <a:r>
              <a:rPr lang="en-US" dirty="0"/>
              <a:t>Ensuring older adults and people with disabilities are not discriminated against in getting lifesaving care;</a:t>
            </a:r>
          </a:p>
          <a:p>
            <a:pPr>
              <a:spcBef>
                <a:spcPts val="1200"/>
              </a:spcBef>
            </a:pPr>
            <a:r>
              <a:rPr lang="en-US" dirty="0"/>
              <a:t>Advocating for the needs of the workforce – including volunteers and families – who provides services and supports;</a:t>
            </a:r>
          </a:p>
          <a:p>
            <a:pPr>
              <a:spcBef>
                <a:spcPts val="1200"/>
              </a:spcBef>
            </a:pPr>
            <a:r>
              <a:rPr lang="en-US" dirty="0"/>
              <a:t>Helping people remain safely in, and transition back to, the community; and</a:t>
            </a:r>
          </a:p>
          <a:p>
            <a:pPr>
              <a:spcBef>
                <a:spcPts val="1200"/>
              </a:spcBef>
            </a:pPr>
            <a:r>
              <a:rPr lang="en-US" dirty="0"/>
              <a:t>Supporting our networks, which provide critical services to millions of people, </a:t>
            </a:r>
            <a:r>
              <a:rPr lang="en-US" i="1" dirty="0"/>
              <a:t>AND</a:t>
            </a:r>
            <a:r>
              <a:rPr lang="en-US" dirty="0"/>
              <a:t> expanded services during the pandemic.</a:t>
            </a:r>
          </a:p>
        </p:txBody>
      </p:sp>
    </p:spTree>
    <p:extLst>
      <p:ext uri="{BB962C8B-B14F-4D97-AF65-F5344CB8AC3E}">
        <p14:creationId xmlns:p14="http://schemas.microsoft.com/office/powerpoint/2010/main" val="77270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0099"/>
                </a:solidFill>
                <a:latin typeface="Franklin Gothic Heavy" panose="020B0903020102020204" pitchFamily="34" charset="0"/>
              </a:rPr>
              <a:t>Almost $100 Million to Support </a:t>
            </a:r>
            <a:br>
              <a:rPr lang="en-US" sz="4000" dirty="0">
                <a:solidFill>
                  <a:srgbClr val="000099"/>
                </a:solidFill>
                <a:latin typeface="Franklin Gothic Heavy" panose="020B0903020102020204" pitchFamily="34" charset="0"/>
              </a:rPr>
            </a:br>
            <a:r>
              <a:rPr lang="en-US" sz="4000" dirty="0">
                <a:solidFill>
                  <a:srgbClr val="000099"/>
                </a:solidFill>
                <a:latin typeface="Franklin Gothic Heavy" panose="020B0903020102020204" pitchFamily="34" charset="0"/>
              </a:rPr>
              <a:t>National Vaccination Efforts</a:t>
            </a:r>
            <a:endParaRPr lang="en-US" dirty="0"/>
          </a:p>
        </p:txBody>
      </p:sp>
      <p:sp>
        <p:nvSpPr>
          <p:cNvPr id="3" name="Content Placeholder 2"/>
          <p:cNvSpPr>
            <a:spLocks noGrp="1"/>
          </p:cNvSpPr>
          <p:nvPr>
            <p:ph idx="1"/>
          </p:nvPr>
        </p:nvSpPr>
        <p:spPr>
          <a:xfrm>
            <a:off x="145256" y="2168525"/>
            <a:ext cx="11901488" cy="4351338"/>
          </a:xfrm>
        </p:spPr>
        <p:txBody>
          <a:bodyPr/>
          <a:lstStyle/>
          <a:p>
            <a:pPr lvl="1">
              <a:spcBef>
                <a:spcPts val="0"/>
              </a:spcBef>
              <a:spcAft>
                <a:spcPts val="1800"/>
              </a:spcAft>
            </a:pPr>
            <a:r>
              <a:rPr lang="en-US" dirty="0"/>
              <a:t>$5 million for national hotline </a:t>
            </a:r>
          </a:p>
          <a:p>
            <a:pPr lvl="1">
              <a:spcBef>
                <a:spcPts val="0"/>
              </a:spcBef>
              <a:spcAft>
                <a:spcPts val="1800"/>
              </a:spcAft>
            </a:pPr>
            <a:r>
              <a:rPr lang="en-US" dirty="0"/>
              <a:t>$50 million - State Units on Aging and Area Agencies on Aging</a:t>
            </a:r>
          </a:p>
          <a:p>
            <a:pPr lvl="1">
              <a:spcBef>
                <a:spcPts val="0"/>
              </a:spcBef>
              <a:spcAft>
                <a:spcPts val="1800"/>
              </a:spcAft>
            </a:pPr>
            <a:r>
              <a:rPr lang="en-US" dirty="0"/>
              <a:t>$26 million - Aging and Disability Resource Centers </a:t>
            </a:r>
          </a:p>
          <a:p>
            <a:pPr lvl="1">
              <a:spcBef>
                <a:spcPts val="0"/>
              </a:spcBef>
              <a:spcAft>
                <a:spcPts val="1800"/>
              </a:spcAft>
            </a:pPr>
            <a:r>
              <a:rPr lang="en-US" dirty="0"/>
              <a:t>$5 million - Centers for Independent Living that receive federal funding directly from ACL.</a:t>
            </a:r>
          </a:p>
          <a:p>
            <a:pPr lvl="1">
              <a:spcBef>
                <a:spcPts val="0"/>
              </a:spcBef>
              <a:spcAft>
                <a:spcPts val="1800"/>
              </a:spcAft>
            </a:pPr>
            <a:r>
              <a:rPr lang="en-US" dirty="0"/>
              <a:t>$4 million – Protection and Advocacy systems </a:t>
            </a:r>
          </a:p>
          <a:p>
            <a:pPr lvl="1">
              <a:spcBef>
                <a:spcPts val="0"/>
              </a:spcBef>
              <a:spcAft>
                <a:spcPts val="1800"/>
              </a:spcAft>
            </a:pPr>
            <a:r>
              <a:rPr lang="en-US" dirty="0"/>
              <a:t>$4 million – State Councils on Developmental Disabilities </a:t>
            </a:r>
          </a:p>
          <a:p>
            <a:pPr lvl="1">
              <a:spcBef>
                <a:spcPts val="0"/>
              </a:spcBef>
              <a:spcAft>
                <a:spcPts val="1800"/>
              </a:spcAft>
            </a:pPr>
            <a:r>
              <a:rPr lang="en-US" dirty="0"/>
              <a:t>$4 million – University Centers of Excellence in Developmental Disabilities</a:t>
            </a:r>
          </a:p>
          <a:p>
            <a:endParaRPr lang="en-US" dirty="0"/>
          </a:p>
        </p:txBody>
      </p:sp>
    </p:spTree>
    <p:extLst>
      <p:ext uri="{BB962C8B-B14F-4D97-AF65-F5344CB8AC3E}">
        <p14:creationId xmlns:p14="http://schemas.microsoft.com/office/powerpoint/2010/main" val="3879226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0099"/>
                </a:solidFill>
                <a:latin typeface="Franklin Gothic Heavy" panose="020B0903020102020204" pitchFamily="34" charset="0"/>
              </a:rPr>
              <a:t>Strategies and Best Practices Document</a:t>
            </a:r>
            <a:endParaRPr lang="en-US" sz="3600" dirty="0"/>
          </a:p>
        </p:txBody>
      </p:sp>
      <p:sp>
        <p:nvSpPr>
          <p:cNvPr id="3" name="Content Placeholder 2"/>
          <p:cNvSpPr>
            <a:spLocks noGrp="1"/>
          </p:cNvSpPr>
          <p:nvPr>
            <p:ph idx="1"/>
          </p:nvPr>
        </p:nvSpPr>
        <p:spPr/>
        <p:txBody>
          <a:bodyPr>
            <a:normAutofit fontScale="92500"/>
          </a:bodyPr>
          <a:lstStyle/>
          <a:p>
            <a:r>
              <a:rPr lang="en-US" dirty="0"/>
              <a:t>Creative approaches to outreach and education. </a:t>
            </a:r>
          </a:p>
          <a:p>
            <a:r>
              <a:rPr lang="en-US" dirty="0"/>
              <a:t>Tips on appointment facilitation. </a:t>
            </a:r>
          </a:p>
          <a:p>
            <a:r>
              <a:rPr lang="en-US" dirty="0"/>
              <a:t>Ensuring website and vaccination site accessibility. </a:t>
            </a:r>
          </a:p>
          <a:p>
            <a:r>
              <a:rPr lang="en-US" dirty="0"/>
              <a:t>Strategies for reaching people who cannot be vaccinated outside of their homes. </a:t>
            </a:r>
          </a:p>
          <a:p>
            <a:r>
              <a:rPr lang="en-US" dirty="0"/>
              <a:t>Many examples of how the aging and disability network have collaborated with state agencies at virtually every stage of the vaccination process to ensure access for people with disabilities and older adults.  </a:t>
            </a:r>
          </a:p>
          <a:p>
            <a:r>
              <a:rPr lang="en-US" dirty="0"/>
              <a:t>Centered on racial equity – with must be part of every plan across agencies, policies, and programs.</a:t>
            </a:r>
          </a:p>
          <a:p>
            <a:endParaRPr lang="en-US" dirty="0"/>
          </a:p>
        </p:txBody>
      </p:sp>
    </p:spTree>
    <p:extLst>
      <p:ext uri="{BB962C8B-B14F-4D97-AF65-F5344CB8AC3E}">
        <p14:creationId xmlns:p14="http://schemas.microsoft.com/office/powerpoint/2010/main" val="109283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0700" y="-2556"/>
            <a:ext cx="2107045" cy="866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52535" y="1274899"/>
            <a:ext cx="7281903" cy="782638"/>
          </a:xfrm>
        </p:spPr>
        <p:txBody>
          <a:bodyPr>
            <a:noAutofit/>
          </a:bodyPr>
          <a:lstStyle/>
          <a:p>
            <a:r>
              <a:rPr lang="en-US" sz="4800" dirty="0"/>
              <a:t>Additional Questions?</a:t>
            </a:r>
            <a:br>
              <a:rPr lang="en-US" sz="4800" dirty="0"/>
            </a:br>
            <a:br>
              <a:rPr lang="en-US" sz="4800" dirty="0"/>
            </a:br>
            <a:r>
              <a:rPr lang="en-US" sz="4000" dirty="0"/>
              <a:t>Contact Us:</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D270373-638E-4A67-9CFF-4AA1D7872A3C}"/>
              </a:ext>
            </a:extLst>
          </p:cNvPr>
          <p:cNvSpPr txBox="1"/>
          <p:nvPr/>
        </p:nvSpPr>
        <p:spPr>
          <a:xfrm>
            <a:off x="4517190" y="2971800"/>
            <a:ext cx="7109083" cy="3170099"/>
          </a:xfrm>
          <a:prstGeom prst="rect">
            <a:avLst/>
          </a:prstGeom>
          <a:noFill/>
        </p:spPr>
        <p:txBody>
          <a:bodyPr wrap="square" rtlCol="0">
            <a:spAutoFit/>
          </a:bodyPr>
          <a:lstStyle/>
          <a:p>
            <a:r>
              <a:rPr lang="en-US" sz="4000" dirty="0">
                <a:latin typeface="Franklin Gothic Heavy" panose="020B0903020102020204" pitchFamily="34" charset="0"/>
              </a:rPr>
              <a:t>ACL: </a:t>
            </a:r>
            <a:r>
              <a:rPr lang="en-US" sz="4000" dirty="0">
                <a:latin typeface="Franklin Gothic Heavy" panose="020B0903020102020204" pitchFamily="34" charset="0"/>
                <a:hlinkClick r:id="rId3"/>
              </a:rPr>
              <a:t>aclinfo@acl.hhs.gov</a:t>
            </a:r>
            <a:endParaRPr lang="en-US" sz="4000" dirty="0">
              <a:latin typeface="Franklin Gothic Heavy" panose="020B0903020102020204" pitchFamily="34" charset="0"/>
            </a:endParaRPr>
          </a:p>
          <a:p>
            <a:endParaRPr lang="en-US" sz="4000" dirty="0">
              <a:latin typeface="Franklin Gothic Heavy" panose="020B0903020102020204" pitchFamily="34" charset="0"/>
            </a:endParaRPr>
          </a:p>
          <a:p>
            <a:r>
              <a:rPr lang="en-US" sz="4000" dirty="0">
                <a:latin typeface="Franklin Gothic Heavy" panose="020B0903020102020204" pitchFamily="34" charset="0"/>
              </a:rPr>
              <a:t>OCR: </a:t>
            </a:r>
            <a:r>
              <a:rPr lang="en-US" sz="4000" dirty="0">
                <a:latin typeface="Franklin Gothic Heavy" panose="020B0903020102020204" pitchFamily="34" charset="0"/>
                <a:hlinkClick r:id="rId4"/>
              </a:rPr>
              <a:t>OCRMail@hhs.gov</a:t>
            </a:r>
            <a:endParaRPr lang="en-US" sz="4000" dirty="0">
              <a:latin typeface="Franklin Gothic Heavy" panose="020B0903020102020204" pitchFamily="34" charset="0"/>
            </a:endParaRPr>
          </a:p>
          <a:p>
            <a:endParaRPr lang="en-US" sz="4000" dirty="0">
              <a:latin typeface="Franklin Gothic Heavy" panose="020B0903020102020204" pitchFamily="34" charset="0"/>
            </a:endParaRPr>
          </a:p>
          <a:p>
            <a:r>
              <a:rPr lang="en-US" sz="4000" dirty="0">
                <a:latin typeface="Franklin Gothic Heavy" panose="020B0903020102020204" pitchFamily="34" charset="0"/>
              </a:rPr>
              <a:t> </a:t>
            </a:r>
            <a:endParaRPr lang="en-US" sz="4000" b="1" dirty="0">
              <a:latin typeface="Franklin Gothic Book" panose="020B0503020102020204" pitchFamily="34" charset="0"/>
            </a:endParaRPr>
          </a:p>
        </p:txBody>
      </p:sp>
      <p:pic>
        <p:nvPicPr>
          <p:cNvPr id="3" name="Picture 2">
            <a:extLs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6555" y="71788"/>
            <a:ext cx="1916621" cy="791812"/>
          </a:xfrm>
          <a:prstGeom prst="rect">
            <a:avLst/>
          </a:prstGeom>
        </p:spPr>
      </p:pic>
      <p:cxnSp>
        <p:nvCxnSpPr>
          <p:cNvPr id="7" name="Straight Connector 6"/>
          <p:cNvCxnSpPr/>
          <p:nvPr/>
        </p:nvCxnSpPr>
        <p:spPr>
          <a:xfrm>
            <a:off x="3897745" y="0"/>
            <a:ext cx="0" cy="685800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854622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HS OCR_Presentation Template_September 201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HS OCR_Presentation Template_September 2019" id="{D6277BE8-9E64-47DB-B146-E377823A141D}" vid="{76849025-381C-4B0D-A9B1-547CF95AB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1474</Words>
  <Application>Microsoft Office PowerPoint</Application>
  <PresentationFormat>Widescreen</PresentationFormat>
  <Paragraphs>117</Paragraphs>
  <Slides>9</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Calibri Light</vt:lpstr>
      <vt:lpstr>Franklin Gothic Book</vt:lpstr>
      <vt:lpstr>Franklin Gothic Heavy</vt:lpstr>
      <vt:lpstr>Palatino</vt:lpstr>
      <vt:lpstr>Times New Roman</vt:lpstr>
      <vt:lpstr>Wingdings</vt:lpstr>
      <vt:lpstr>Office Theme</vt:lpstr>
      <vt:lpstr>HHS OCR_Presentation Template_September 2019</vt:lpstr>
      <vt:lpstr>PowerPoint Presentation</vt:lpstr>
      <vt:lpstr>Select Biden-Harris Administration Priorities </vt:lpstr>
      <vt:lpstr>Office for Civil Rights Guidance Throughout COVID-19</vt:lpstr>
      <vt:lpstr>New Resources on Access to COVID Vaccinations for People with Disabilities</vt:lpstr>
      <vt:lpstr>Key Actions Based on the  Guidance and Fact Sheet </vt:lpstr>
      <vt:lpstr>ACL Priorities </vt:lpstr>
      <vt:lpstr>Almost $100 Million to Support  National Vaccination Efforts</vt:lpstr>
      <vt:lpstr>Strategies and Best Practices Document</vt:lpstr>
      <vt:lpstr>Additional Questions?  Contact Us:</vt:lpstr>
    </vt:vector>
  </TitlesOfParts>
  <Company>HHS/ITIO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Burke, Vincent (ACL)</dc:creator>
  <cp:lastModifiedBy>Gabriel Navarrette</cp:lastModifiedBy>
  <cp:revision>17</cp:revision>
  <dcterms:created xsi:type="dcterms:W3CDTF">2021-04-21T15:15:21Z</dcterms:created>
  <dcterms:modified xsi:type="dcterms:W3CDTF">2021-04-22T14:51:06Z</dcterms:modified>
</cp:coreProperties>
</file>